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93" r:id="rId3"/>
    <p:sldId id="256" r:id="rId4"/>
    <p:sldId id="305" r:id="rId5"/>
    <p:sldId id="304" r:id="rId6"/>
    <p:sldId id="300" r:id="rId7"/>
    <p:sldId id="303" r:id="rId8"/>
    <p:sldId id="306" r:id="rId9"/>
    <p:sldId id="286" r:id="rId10"/>
  </p:sldIdLst>
  <p:sldSz cx="9144000" cy="5143500" type="screen16x9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copy.jpg"/>
          <p:cNvPicPr>
            <a:picLocks noChangeAspect="1"/>
          </p:cNvPicPr>
          <p:nvPr/>
        </p:nvPicPr>
        <p:blipFill rotWithShape="1">
          <a:blip r:embed="rId2" cstate="print"/>
          <a:srcRect l="7633" t="-2620" r="7376" b="62420"/>
          <a:stretch/>
        </p:blipFill>
        <p:spPr>
          <a:xfrm>
            <a:off x="1619673" y="-90915"/>
            <a:ext cx="5688632" cy="1457232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508104" y="2819712"/>
            <a:ext cx="292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ناظر: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7272" y="2808734"/>
            <a:ext cx="2514600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B Titr" pitchFamily="2" charset="-78"/>
              </a:rPr>
              <a:t>مدت اجرا :      ماه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915472" y="3507854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نوع طرح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336" y="3539792"/>
            <a:ext cx="396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cs typeface="B Titr" pitchFamily="2" charset="-78"/>
              </a:rPr>
              <a:t>اعتبارکل </a:t>
            </a: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       ميليون ريال</a:t>
            </a:r>
          </a:p>
        </p:txBody>
      </p:sp>
      <p:pic>
        <p:nvPicPr>
          <p:cNvPr id="2" name="Picture 1" descr="7 copy.jpg">
            <a:extLst>
              <a:ext uri="{FF2B5EF4-FFF2-40B4-BE49-F238E27FC236}">
                <a16:creationId xmlns:a16="http://schemas.microsoft.com/office/drawing/2014/main" id="{C4D2AA27-A773-D457-8A6F-00B52C472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42" t="38248" r="37936" b="19828"/>
          <a:stretch/>
        </p:blipFill>
        <p:spPr>
          <a:xfrm>
            <a:off x="0" y="46881"/>
            <a:ext cx="1907704" cy="223224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DD767E76-D25B-B0A2-3233-A03AFAB81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376" y="876039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dirty="0">
                <a:latin typeface="Calibri" pitchFamily="34" charset="0"/>
                <a:cs typeface="B Titr" pitchFamily="2" charset="-78"/>
              </a:rPr>
              <a:t>بررسي خاتمه طرح</a:t>
            </a:r>
            <a:endParaRPr lang="en-US" sz="28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ACFB0A9A-6054-A65C-13D6-94ECBA61A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376" y="149163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dirty="0">
                <a:latin typeface="Calibri" pitchFamily="34" charset="0"/>
                <a:cs typeface="B Titr" pitchFamily="2" charset="-78"/>
              </a:rPr>
              <a:t>عنوان طرح:</a:t>
            </a:r>
            <a:endParaRPr lang="en-US" sz="2800" dirty="0">
              <a:latin typeface="Calibri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01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copy.jpg"/>
          <p:cNvPicPr>
            <a:picLocks noChangeAspect="1"/>
          </p:cNvPicPr>
          <p:nvPr/>
        </p:nvPicPr>
        <p:blipFill rotWithShape="1">
          <a:blip r:embed="rId2" cstate="print"/>
          <a:srcRect l="41342" t="38248" r="37936" b="19828"/>
          <a:stretch/>
        </p:blipFill>
        <p:spPr>
          <a:xfrm>
            <a:off x="0" y="46881"/>
            <a:ext cx="1907704" cy="2232248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77073" y="2279129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مجری</a:t>
            </a:r>
            <a:r>
              <a:rPr lang="fa-IR" sz="2000" dirty="0">
                <a:latin typeface="Calibri" pitchFamily="34" charset="0"/>
                <a:cs typeface="B Titr" pitchFamily="2" charset="-78"/>
              </a:rPr>
              <a:t>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104" y="2249017"/>
            <a:ext cx="350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پژوهشکده</a:t>
            </a: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B Titr" pitchFamily="2" charset="-78"/>
              </a:rPr>
              <a:t>: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769705" y="2807023"/>
            <a:ext cx="292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وضعیت استخدامی: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2811632"/>
            <a:ext cx="2514600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حوزه فعالیت:</a:t>
            </a:r>
            <a:endParaRPr lang="fa-IR" sz="20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145137" y="3506523"/>
            <a:ext cx="3020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تعداد طرح های در دست اجرا :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4644008" y="3506523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تعداد طرح های خاتمه یافته:</a:t>
            </a:r>
          </a:p>
        </p:txBody>
      </p:sp>
      <p:pic>
        <p:nvPicPr>
          <p:cNvPr id="3" name="Picture 2" descr="7 copy.jpg">
            <a:extLst>
              <a:ext uri="{FF2B5EF4-FFF2-40B4-BE49-F238E27FC236}">
                <a16:creationId xmlns:a16="http://schemas.microsoft.com/office/drawing/2014/main" id="{312845EB-D576-D0D6-77D5-5750559F1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33" t="-2620" r="7376" b="62420"/>
          <a:stretch/>
        </p:blipFill>
        <p:spPr>
          <a:xfrm>
            <a:off x="1727684" y="-65611"/>
            <a:ext cx="5688632" cy="1457232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821E6E98-70A3-EEB7-1F11-086B65D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148745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درصد فعالیت ماهانه مجری در طرح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9F319-6468-75F5-14ED-09D2812B99C9}"/>
              </a:ext>
            </a:extLst>
          </p:cNvPr>
          <p:cNvSpPr txBox="1"/>
          <p:nvPr/>
        </p:nvSpPr>
        <p:spPr>
          <a:xfrm>
            <a:off x="377327" y="4170636"/>
            <a:ext cx="378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سطح آمادگی فناوری حاصل از انجام طرح(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TRL</a:t>
            </a:r>
            <a:r>
              <a:rPr lang="fa-I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) :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A0E8AA48-D3C4-C824-6D1B-23D077A9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707584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000" b="1" dirty="0">
                <a:cs typeface="B Titr" panose="00000700000000000000" pitchFamily="2" charset="-78"/>
              </a:rPr>
              <a:t>1- شرح مختصر علمی طرح :</a:t>
            </a: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8FB853CC-BCA9-3E0D-0CAA-7EE21CDB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A0E8AA48-D3C4-C824-6D1B-23D077A9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9" y="697438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sz="2000" b="1" dirty="0">
                <a:cs typeface="B Titr" panose="00000700000000000000" pitchFamily="2" charset="-78"/>
              </a:rPr>
              <a:t>2- ضرورت تحقیق: 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8FB853CC-BCA9-3E0D-0CAA-7EE21CDB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A0E8AA48-D3C4-C824-6D1B-23D077A9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767370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3- اهداف و دستاوردهای حاصله:</a:t>
            </a: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8FB853CC-BCA9-3E0D-0CAA-7EE21CDB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4554"/>
            <a:ext cx="9036496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6EB23-FA5D-4333-BC03-1605B2FECF3A}"/>
              </a:ext>
            </a:extLst>
          </p:cNvPr>
          <p:cNvSpPr txBox="1"/>
          <p:nvPr/>
        </p:nvSpPr>
        <p:spPr>
          <a:xfrm>
            <a:off x="827584" y="3976285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 </a:t>
            </a:r>
            <a:r>
              <a:rPr lang="ar-SA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هزینه­های مصرف شدنی شامل</a:t>
            </a:r>
            <a:r>
              <a:rPr lang="fa-IR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خدمات قراردادی، چاپ و تکثیر، حمل و نقل و مسافرت، کتب و نشریات، هزینه محل اجرای طرح و سایر ... می­باشد</a:t>
            </a:r>
            <a:r>
              <a:rPr lang="fa-IR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B32B1B-3992-4594-9735-AFBBA1448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20870"/>
              </p:ext>
            </p:extLst>
          </p:nvPr>
        </p:nvGraphicFramePr>
        <p:xfrm>
          <a:off x="1046590" y="1222413"/>
          <a:ext cx="6045689" cy="1906990"/>
        </p:xfrm>
        <a:graphic>
          <a:graphicData uri="http://schemas.openxmlformats.org/drawingml/2006/table">
            <a:tbl>
              <a:tblPr rtl="1" firstRow="1" firstCol="1" bandRow="1">
                <a:tableStyleId>{7E9639D4-E3E2-4D34-9284-5A2195B3D0D7}</a:tableStyleId>
              </a:tblPr>
              <a:tblGrid>
                <a:gridCol w="2798173">
                  <a:extLst>
                    <a:ext uri="{9D8B030D-6E8A-4147-A177-3AD203B41FA5}">
                      <a16:colId xmlns:a16="http://schemas.microsoft.com/office/drawing/2014/main" val="367417972"/>
                    </a:ext>
                  </a:extLst>
                </a:gridCol>
                <a:gridCol w="1623758">
                  <a:extLst>
                    <a:ext uri="{9D8B030D-6E8A-4147-A177-3AD203B41FA5}">
                      <a16:colId xmlns:a16="http://schemas.microsoft.com/office/drawing/2014/main" val="2727964621"/>
                    </a:ext>
                  </a:extLst>
                </a:gridCol>
                <a:gridCol w="1623758">
                  <a:extLst>
                    <a:ext uri="{9D8B030D-6E8A-4147-A177-3AD203B41FA5}">
                      <a16:colId xmlns:a16="http://schemas.microsoft.com/office/drawing/2014/main" val="2623998083"/>
                    </a:ext>
                  </a:extLst>
                </a:gridCol>
              </a:tblGrid>
              <a:tr h="31516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نوع هزينه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اعتبارات مصوب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 (میلیون ریال)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اعتبارات هزينه شده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(میلیون ریال)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4111721"/>
                  </a:ext>
                </a:extLst>
              </a:tr>
              <a:tr h="39848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هزینه های پرسنل (بیرونی)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286078"/>
                  </a:ext>
                </a:extLst>
              </a:tr>
              <a:tr h="31010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هزینه های تجهیزات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0126229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هزینه های مصرف شدنی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3607283"/>
                  </a:ext>
                </a:extLst>
              </a:tr>
              <a:tr h="42975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جمع كل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44420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7B44EF-4C11-4162-9C7D-2C82E99DE7C5}"/>
              </a:ext>
            </a:extLst>
          </p:cNvPr>
          <p:cNvSpPr txBox="1"/>
          <p:nvPr/>
        </p:nvSpPr>
        <p:spPr>
          <a:xfrm>
            <a:off x="2987824" y="4835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جدول هزینه های طرح:</a:t>
            </a:r>
          </a:p>
        </p:txBody>
      </p:sp>
    </p:spTree>
    <p:extLst>
      <p:ext uri="{BB962C8B-B14F-4D97-AF65-F5344CB8AC3E}">
        <p14:creationId xmlns:p14="http://schemas.microsoft.com/office/powerpoint/2010/main" val="361992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A0E8AA48-D3C4-C824-6D1B-23D077A9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73752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تصویر مصوبه خاتمه شورای علمی پژوهشکده</a:t>
            </a: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8FB853CC-BCA9-3E0D-0CAA-7EE21CDB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 point temp-Recovered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71C752-581A-B5F2-2C28-8D9540F3DA28}"/>
              </a:ext>
            </a:extLst>
          </p:cNvPr>
          <p:cNvSpPr txBox="1"/>
          <p:nvPr/>
        </p:nvSpPr>
        <p:spPr>
          <a:xfrm>
            <a:off x="4788024" y="915566"/>
            <a:ext cx="2789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B Titr" pitchFamily="2" charset="-78"/>
              </a:rPr>
              <a:t>با تشکر از توجه شما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159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 Titr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سید مهدی لطیفی</dc:creator>
  <cp:lastModifiedBy>Shokri Nasim</cp:lastModifiedBy>
  <cp:revision>80</cp:revision>
  <dcterms:created xsi:type="dcterms:W3CDTF">2019-07-16T11:44:25Z</dcterms:created>
  <dcterms:modified xsi:type="dcterms:W3CDTF">2024-09-28T09:30:04Z</dcterms:modified>
</cp:coreProperties>
</file>