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7" r:id="rId2"/>
    <p:sldId id="293" r:id="rId3"/>
    <p:sldId id="256" r:id="rId4"/>
    <p:sldId id="287" r:id="rId5"/>
    <p:sldId id="298" r:id="rId6"/>
    <p:sldId id="297" r:id="rId7"/>
    <p:sldId id="296" r:id="rId8"/>
    <p:sldId id="295" r:id="rId9"/>
    <p:sldId id="299" r:id="rId10"/>
    <p:sldId id="301" r:id="rId11"/>
    <p:sldId id="302" r:id="rId12"/>
    <p:sldId id="304" r:id="rId13"/>
    <p:sldId id="305" r:id="rId14"/>
    <p:sldId id="306" r:id="rId15"/>
    <p:sldId id="300" r:id="rId16"/>
    <p:sldId id="292" r:id="rId17"/>
    <p:sldId id="307" r:id="rId18"/>
    <p:sldId id="286" r:id="rId19"/>
  </p:sldIdLst>
  <p:sldSz cx="9144000" cy="5143500" type="screen16x9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7" d="100"/>
          <a:sy n="107" d="100"/>
        </p:scale>
        <p:origin x="114" y="5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1C105-BDFA-4202-B70F-E7224EAF1586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9CA35-C7F5-46EF-881F-B8D12012C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77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CDEC-690F-487A-8475-327C61BEEA6E}" type="datetimeFigureOut">
              <a:rPr lang="fa-IR" smtClean="0"/>
              <a:pPr/>
              <a:t>25/03/1446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1990-2D5B-45E4-9D6C-2E19D9969FB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CDEC-690F-487A-8475-327C61BEEA6E}" type="datetimeFigureOut">
              <a:rPr lang="fa-IR" smtClean="0"/>
              <a:pPr/>
              <a:t>25/03/1446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1990-2D5B-45E4-9D6C-2E19D9969FB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CDEC-690F-487A-8475-327C61BEEA6E}" type="datetimeFigureOut">
              <a:rPr lang="fa-IR" smtClean="0"/>
              <a:pPr/>
              <a:t>25/03/1446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1990-2D5B-45E4-9D6C-2E19D9969FB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CDEC-690F-487A-8475-327C61BEEA6E}" type="datetimeFigureOut">
              <a:rPr lang="fa-IR" smtClean="0"/>
              <a:pPr/>
              <a:t>25/03/1446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1990-2D5B-45E4-9D6C-2E19D9969FB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CDEC-690F-487A-8475-327C61BEEA6E}" type="datetimeFigureOut">
              <a:rPr lang="fa-IR" smtClean="0"/>
              <a:pPr/>
              <a:t>25/03/1446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1990-2D5B-45E4-9D6C-2E19D9969FB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CDEC-690F-487A-8475-327C61BEEA6E}" type="datetimeFigureOut">
              <a:rPr lang="fa-IR" smtClean="0"/>
              <a:pPr/>
              <a:t>25/03/1446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1990-2D5B-45E4-9D6C-2E19D9969FB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CDEC-690F-487A-8475-327C61BEEA6E}" type="datetimeFigureOut">
              <a:rPr lang="fa-IR" smtClean="0"/>
              <a:pPr/>
              <a:t>25/03/1446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1990-2D5B-45E4-9D6C-2E19D9969FB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CDEC-690F-487A-8475-327C61BEEA6E}" type="datetimeFigureOut">
              <a:rPr lang="fa-IR" smtClean="0"/>
              <a:pPr/>
              <a:t>25/03/1446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1990-2D5B-45E4-9D6C-2E19D9969FB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CDEC-690F-487A-8475-327C61BEEA6E}" type="datetimeFigureOut">
              <a:rPr lang="fa-IR" smtClean="0"/>
              <a:pPr/>
              <a:t>25/03/1446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1990-2D5B-45E4-9D6C-2E19D9969FB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CDEC-690F-487A-8475-327C61BEEA6E}" type="datetimeFigureOut">
              <a:rPr lang="fa-IR" smtClean="0"/>
              <a:pPr/>
              <a:t>25/03/1446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1990-2D5B-45E4-9D6C-2E19D9969FB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CDEC-690F-487A-8475-327C61BEEA6E}" type="datetimeFigureOut">
              <a:rPr lang="fa-IR" smtClean="0"/>
              <a:pPr/>
              <a:t>25/03/1446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1990-2D5B-45E4-9D6C-2E19D9969FB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BCDEC-690F-487A-8475-327C61BEEA6E}" type="datetimeFigureOut">
              <a:rPr lang="fa-IR" smtClean="0"/>
              <a:pPr/>
              <a:t>25/03/1446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D1990-2D5B-45E4-9D6C-2E19D9969FBE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copy.jpg"/>
          <p:cNvPicPr>
            <a:picLocks noChangeAspect="1"/>
          </p:cNvPicPr>
          <p:nvPr/>
        </p:nvPicPr>
        <p:blipFill rotWithShape="1">
          <a:blip r:embed="rId2" cstate="print"/>
          <a:srcRect l="27109" t="6722" r="27215" b="67150"/>
          <a:stretch/>
        </p:blipFill>
        <p:spPr>
          <a:xfrm>
            <a:off x="5580112" y="0"/>
            <a:ext cx="3563888" cy="116748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211960" y="161961"/>
            <a:ext cx="3923928" cy="8435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000" b="1" dirty="0">
                <a:solidFill>
                  <a:srgbClr val="FF0000"/>
                </a:solidFill>
                <a:cs typeface="B Titr" panose="00000700000000000000" pitchFamily="2" charset="-78"/>
              </a:rPr>
              <a:t>ب: استدلال چگونگی طرح</a:t>
            </a:r>
          </a:p>
          <a:p>
            <a:r>
              <a:rPr lang="fa-IR" sz="1600" b="1" dirty="0">
                <a:solidFill>
                  <a:srgbClr val="FF0000"/>
                </a:solidFill>
                <a:cs typeface="B Titr" panose="00000700000000000000" pitchFamily="2" charset="-78"/>
              </a:rPr>
              <a:t>(چگونه این طرح را می‌خواهیم انجام دهیم) 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E31AC7B4-4E50-E226-0C06-7F8D1CC9F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1275606"/>
            <a:ext cx="645473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a-IR" sz="2000" dirty="0">
                <a:latin typeface="Calibri" pitchFamily="34" charset="0"/>
                <a:cs typeface="B Titr" pitchFamily="2" charset="-78"/>
              </a:rPr>
              <a:t>2- شرح مراحل اجرایی طرح شامل: </a:t>
            </a:r>
          </a:p>
          <a:p>
            <a:pPr algn="r" rtl="1"/>
            <a:r>
              <a:rPr lang="fa-IR" sz="1500" dirty="0">
                <a:latin typeface="Calibri" pitchFamily="34" charset="0"/>
                <a:cs typeface="B Titr" pitchFamily="2" charset="-78"/>
              </a:rPr>
              <a:t>2-1- تخصص‌های مورد نیاز</a:t>
            </a:r>
          </a:p>
        </p:txBody>
      </p:sp>
      <p:pic>
        <p:nvPicPr>
          <p:cNvPr id="6" name="Picture 5" descr="3 copy.jpg">
            <a:extLst>
              <a:ext uri="{FF2B5EF4-FFF2-40B4-BE49-F238E27FC236}">
                <a16:creationId xmlns:a16="http://schemas.microsoft.com/office/drawing/2014/main" id="{96872FF4-089B-4B62-8F0C-B801294312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71262" b="30400"/>
          <a:stretch/>
        </p:blipFill>
        <p:spPr>
          <a:xfrm>
            <a:off x="0" y="0"/>
            <a:ext cx="989211" cy="1347614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47A57F-B360-1286-9E6A-4F1DC35EA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463401"/>
              </p:ext>
            </p:extLst>
          </p:nvPr>
        </p:nvGraphicFramePr>
        <p:xfrm>
          <a:off x="0" y="1749428"/>
          <a:ext cx="6078989" cy="3421060"/>
        </p:xfrm>
        <a:graphic>
          <a:graphicData uri="http://schemas.openxmlformats.org/drawingml/2006/table">
            <a:tbl>
              <a:tblPr rtl="1" firstRow="1" firstCol="1" bandRow="1" bandCol="1"/>
              <a:tblGrid>
                <a:gridCol w="285637">
                  <a:extLst>
                    <a:ext uri="{9D8B030D-6E8A-4147-A177-3AD203B41FA5}">
                      <a16:colId xmlns:a16="http://schemas.microsoft.com/office/drawing/2014/main" val="2752161512"/>
                    </a:ext>
                  </a:extLst>
                </a:gridCol>
                <a:gridCol w="837112">
                  <a:extLst>
                    <a:ext uri="{9D8B030D-6E8A-4147-A177-3AD203B41FA5}">
                      <a16:colId xmlns:a16="http://schemas.microsoft.com/office/drawing/2014/main" val="2418853887"/>
                    </a:ext>
                  </a:extLst>
                </a:gridCol>
                <a:gridCol w="900910">
                  <a:extLst>
                    <a:ext uri="{9D8B030D-6E8A-4147-A177-3AD203B41FA5}">
                      <a16:colId xmlns:a16="http://schemas.microsoft.com/office/drawing/2014/main" val="3186477405"/>
                    </a:ext>
                  </a:extLst>
                </a:gridCol>
                <a:gridCol w="1703704">
                  <a:extLst>
                    <a:ext uri="{9D8B030D-6E8A-4147-A177-3AD203B41FA5}">
                      <a16:colId xmlns:a16="http://schemas.microsoft.com/office/drawing/2014/main" val="3859167287"/>
                    </a:ext>
                  </a:extLst>
                </a:gridCol>
                <a:gridCol w="598358">
                  <a:extLst>
                    <a:ext uri="{9D8B030D-6E8A-4147-A177-3AD203B41FA5}">
                      <a16:colId xmlns:a16="http://schemas.microsoft.com/office/drawing/2014/main" val="1765649749"/>
                    </a:ext>
                  </a:extLst>
                </a:gridCol>
                <a:gridCol w="546146">
                  <a:extLst>
                    <a:ext uri="{9D8B030D-6E8A-4147-A177-3AD203B41FA5}">
                      <a16:colId xmlns:a16="http://schemas.microsoft.com/office/drawing/2014/main" val="594913648"/>
                    </a:ext>
                  </a:extLst>
                </a:gridCol>
                <a:gridCol w="431610">
                  <a:extLst>
                    <a:ext uri="{9D8B030D-6E8A-4147-A177-3AD203B41FA5}">
                      <a16:colId xmlns:a16="http://schemas.microsoft.com/office/drawing/2014/main" val="1004139334"/>
                    </a:ext>
                  </a:extLst>
                </a:gridCol>
                <a:gridCol w="384238">
                  <a:extLst>
                    <a:ext uri="{9D8B030D-6E8A-4147-A177-3AD203B41FA5}">
                      <a16:colId xmlns:a16="http://schemas.microsoft.com/office/drawing/2014/main" val="161274680"/>
                    </a:ext>
                  </a:extLst>
                </a:gridCol>
                <a:gridCol w="391274">
                  <a:extLst>
                    <a:ext uri="{9D8B030D-6E8A-4147-A177-3AD203B41FA5}">
                      <a16:colId xmlns:a16="http://schemas.microsoft.com/office/drawing/2014/main" val="2669784508"/>
                    </a:ext>
                  </a:extLst>
                </a:gridCol>
              </a:tblGrid>
              <a:tr h="212096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رديف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نام و نام خانوادگي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تخصص و </a:t>
                      </a: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مرتبه علمی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شرح فعالیت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مدت همكاري در طرح(ماه)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ساعت همكاري در ماه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هزینه یک ساعت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جمع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938013"/>
                  </a:ext>
                </a:extLst>
              </a:tr>
              <a:tr h="1723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ساعت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هزينه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890552"/>
                  </a:ext>
                </a:extLst>
              </a:tr>
              <a:tr h="341528"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053670"/>
                  </a:ext>
                </a:extLst>
              </a:tr>
              <a:tr h="341528"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384568"/>
                  </a:ext>
                </a:extLst>
              </a:tr>
              <a:tr h="341528"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076496"/>
                  </a:ext>
                </a:extLst>
              </a:tr>
              <a:tr h="341528"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134535"/>
                  </a:ext>
                </a:extLst>
              </a:tr>
              <a:tr h="341528"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887395"/>
                  </a:ext>
                </a:extLst>
              </a:tr>
              <a:tr h="341528"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792431"/>
                  </a:ext>
                </a:extLst>
              </a:tr>
              <a:tr h="341528"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793106"/>
                  </a:ext>
                </a:extLst>
              </a:tr>
              <a:tr h="341528"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659923"/>
                  </a:ext>
                </a:extLst>
              </a:tr>
              <a:tr h="277356">
                <a:tc gridSpan="8">
                  <a:txBody>
                    <a:bodyPr/>
                    <a:lstStyle/>
                    <a:p>
                      <a:pPr algn="just" rtl="1"/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                                                                            جمع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cs typeface="B Lotus" panose="00000400000000000000" pitchFamily="2" charset="-78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34" marR="58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935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60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copy.jpg">
            <a:extLst>
              <a:ext uri="{FF2B5EF4-FFF2-40B4-BE49-F238E27FC236}">
                <a16:creationId xmlns:a16="http://schemas.microsoft.com/office/drawing/2014/main" id="{6018EAD5-E598-50A0-5434-FACCF06527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7109" t="6722" r="27215" b="67150"/>
          <a:stretch/>
        </p:blipFill>
        <p:spPr>
          <a:xfrm>
            <a:off x="5580112" y="52249"/>
            <a:ext cx="3563888" cy="116748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E605BE-7DD4-1E99-1650-DC0D0726E9CB}"/>
              </a:ext>
            </a:extLst>
          </p:cNvPr>
          <p:cNvSpPr txBox="1">
            <a:spLocks/>
          </p:cNvSpPr>
          <p:nvPr/>
        </p:nvSpPr>
        <p:spPr>
          <a:xfrm>
            <a:off x="4283968" y="252028"/>
            <a:ext cx="3923928" cy="8435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000" b="1" dirty="0">
                <a:solidFill>
                  <a:srgbClr val="FF0000"/>
                </a:solidFill>
                <a:cs typeface="B Titr" panose="00000700000000000000" pitchFamily="2" charset="-78"/>
              </a:rPr>
              <a:t>ب: استدلال چگونگی طرح</a:t>
            </a:r>
          </a:p>
          <a:p>
            <a:r>
              <a:rPr lang="fa-IR" sz="1600" b="1" dirty="0">
                <a:solidFill>
                  <a:srgbClr val="FF0000"/>
                </a:solidFill>
                <a:cs typeface="B Titr" panose="00000700000000000000" pitchFamily="2" charset="-78"/>
              </a:rPr>
              <a:t>(چگونه این طرح را می‌خواهیم انجام دهیم) </a:t>
            </a:r>
          </a:p>
        </p:txBody>
      </p:sp>
      <p:pic>
        <p:nvPicPr>
          <p:cNvPr id="6" name="Picture 5" descr="3 copy.jpg">
            <a:extLst>
              <a:ext uri="{FF2B5EF4-FFF2-40B4-BE49-F238E27FC236}">
                <a16:creationId xmlns:a16="http://schemas.microsoft.com/office/drawing/2014/main" id="{DC58B81A-2300-4F37-F0C6-F39CBB6531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71262" b="30400"/>
          <a:stretch/>
        </p:blipFill>
        <p:spPr>
          <a:xfrm>
            <a:off x="0" y="0"/>
            <a:ext cx="989211" cy="1347614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37F43A7-929C-F31A-4AA5-1B9E95ACC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694052"/>
              </p:ext>
            </p:extLst>
          </p:nvPr>
        </p:nvGraphicFramePr>
        <p:xfrm>
          <a:off x="-5" y="1713204"/>
          <a:ext cx="9115136" cy="287477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362221">
                  <a:extLst>
                    <a:ext uri="{9D8B030D-6E8A-4147-A177-3AD203B41FA5}">
                      <a16:colId xmlns:a16="http://schemas.microsoft.com/office/drawing/2014/main" val="3743379427"/>
                    </a:ext>
                  </a:extLst>
                </a:gridCol>
                <a:gridCol w="362221">
                  <a:extLst>
                    <a:ext uri="{9D8B030D-6E8A-4147-A177-3AD203B41FA5}">
                      <a16:colId xmlns:a16="http://schemas.microsoft.com/office/drawing/2014/main" val="3400808007"/>
                    </a:ext>
                  </a:extLst>
                </a:gridCol>
                <a:gridCol w="362221">
                  <a:extLst>
                    <a:ext uri="{9D8B030D-6E8A-4147-A177-3AD203B41FA5}">
                      <a16:colId xmlns:a16="http://schemas.microsoft.com/office/drawing/2014/main" val="3490279806"/>
                    </a:ext>
                  </a:extLst>
                </a:gridCol>
                <a:gridCol w="362221">
                  <a:extLst>
                    <a:ext uri="{9D8B030D-6E8A-4147-A177-3AD203B41FA5}">
                      <a16:colId xmlns:a16="http://schemas.microsoft.com/office/drawing/2014/main" val="1089168284"/>
                    </a:ext>
                  </a:extLst>
                </a:gridCol>
                <a:gridCol w="362221">
                  <a:extLst>
                    <a:ext uri="{9D8B030D-6E8A-4147-A177-3AD203B41FA5}">
                      <a16:colId xmlns:a16="http://schemas.microsoft.com/office/drawing/2014/main" val="741676095"/>
                    </a:ext>
                  </a:extLst>
                </a:gridCol>
                <a:gridCol w="362221">
                  <a:extLst>
                    <a:ext uri="{9D8B030D-6E8A-4147-A177-3AD203B41FA5}">
                      <a16:colId xmlns:a16="http://schemas.microsoft.com/office/drawing/2014/main" val="2194385588"/>
                    </a:ext>
                  </a:extLst>
                </a:gridCol>
                <a:gridCol w="362221">
                  <a:extLst>
                    <a:ext uri="{9D8B030D-6E8A-4147-A177-3AD203B41FA5}">
                      <a16:colId xmlns:a16="http://schemas.microsoft.com/office/drawing/2014/main" val="4152104561"/>
                    </a:ext>
                  </a:extLst>
                </a:gridCol>
                <a:gridCol w="362221">
                  <a:extLst>
                    <a:ext uri="{9D8B030D-6E8A-4147-A177-3AD203B41FA5}">
                      <a16:colId xmlns:a16="http://schemas.microsoft.com/office/drawing/2014/main" val="2868153767"/>
                    </a:ext>
                  </a:extLst>
                </a:gridCol>
                <a:gridCol w="362221">
                  <a:extLst>
                    <a:ext uri="{9D8B030D-6E8A-4147-A177-3AD203B41FA5}">
                      <a16:colId xmlns:a16="http://schemas.microsoft.com/office/drawing/2014/main" val="2967595301"/>
                    </a:ext>
                  </a:extLst>
                </a:gridCol>
                <a:gridCol w="362221">
                  <a:extLst>
                    <a:ext uri="{9D8B030D-6E8A-4147-A177-3AD203B41FA5}">
                      <a16:colId xmlns:a16="http://schemas.microsoft.com/office/drawing/2014/main" val="507053467"/>
                    </a:ext>
                  </a:extLst>
                </a:gridCol>
                <a:gridCol w="362221">
                  <a:extLst>
                    <a:ext uri="{9D8B030D-6E8A-4147-A177-3AD203B41FA5}">
                      <a16:colId xmlns:a16="http://schemas.microsoft.com/office/drawing/2014/main" val="664170343"/>
                    </a:ext>
                  </a:extLst>
                </a:gridCol>
                <a:gridCol w="362221">
                  <a:extLst>
                    <a:ext uri="{9D8B030D-6E8A-4147-A177-3AD203B41FA5}">
                      <a16:colId xmlns:a16="http://schemas.microsoft.com/office/drawing/2014/main" val="2231114562"/>
                    </a:ext>
                  </a:extLst>
                </a:gridCol>
                <a:gridCol w="362221">
                  <a:extLst>
                    <a:ext uri="{9D8B030D-6E8A-4147-A177-3AD203B41FA5}">
                      <a16:colId xmlns:a16="http://schemas.microsoft.com/office/drawing/2014/main" val="1305779832"/>
                    </a:ext>
                  </a:extLst>
                </a:gridCol>
                <a:gridCol w="362221">
                  <a:extLst>
                    <a:ext uri="{9D8B030D-6E8A-4147-A177-3AD203B41FA5}">
                      <a16:colId xmlns:a16="http://schemas.microsoft.com/office/drawing/2014/main" val="3085438819"/>
                    </a:ext>
                  </a:extLst>
                </a:gridCol>
                <a:gridCol w="362221">
                  <a:extLst>
                    <a:ext uri="{9D8B030D-6E8A-4147-A177-3AD203B41FA5}">
                      <a16:colId xmlns:a16="http://schemas.microsoft.com/office/drawing/2014/main" val="2369946125"/>
                    </a:ext>
                  </a:extLst>
                </a:gridCol>
                <a:gridCol w="362221">
                  <a:extLst>
                    <a:ext uri="{9D8B030D-6E8A-4147-A177-3AD203B41FA5}">
                      <a16:colId xmlns:a16="http://schemas.microsoft.com/office/drawing/2014/main" val="1052245819"/>
                    </a:ext>
                  </a:extLst>
                </a:gridCol>
                <a:gridCol w="362221">
                  <a:extLst>
                    <a:ext uri="{9D8B030D-6E8A-4147-A177-3AD203B41FA5}">
                      <a16:colId xmlns:a16="http://schemas.microsoft.com/office/drawing/2014/main" val="4046371763"/>
                    </a:ext>
                  </a:extLst>
                </a:gridCol>
                <a:gridCol w="362221">
                  <a:extLst>
                    <a:ext uri="{9D8B030D-6E8A-4147-A177-3AD203B41FA5}">
                      <a16:colId xmlns:a16="http://schemas.microsoft.com/office/drawing/2014/main" val="1260113287"/>
                    </a:ext>
                  </a:extLst>
                </a:gridCol>
                <a:gridCol w="748806">
                  <a:extLst>
                    <a:ext uri="{9D8B030D-6E8A-4147-A177-3AD203B41FA5}">
                      <a16:colId xmlns:a16="http://schemas.microsoft.com/office/drawing/2014/main" val="2531012103"/>
                    </a:ext>
                  </a:extLst>
                </a:gridCol>
                <a:gridCol w="1846352">
                  <a:extLst>
                    <a:ext uri="{9D8B030D-6E8A-4147-A177-3AD203B41FA5}">
                      <a16:colId xmlns:a16="http://schemas.microsoft.com/office/drawing/2014/main" val="293824720"/>
                    </a:ext>
                  </a:extLst>
                </a:gridCol>
              </a:tblGrid>
              <a:tr h="455408"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36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34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32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30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میزان اعتبار(ريال)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مراحل اجرا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882431"/>
                  </a:ext>
                </a:extLst>
              </a:tr>
              <a:tr h="268818"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660790"/>
                  </a:ext>
                </a:extLst>
              </a:tr>
              <a:tr h="268818"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862016"/>
                  </a:ext>
                </a:extLst>
              </a:tr>
              <a:tr h="268818"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 dirty="0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 dirty="0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677345"/>
                  </a:ext>
                </a:extLst>
              </a:tr>
              <a:tr h="268818"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406227"/>
                  </a:ext>
                </a:extLst>
              </a:tr>
              <a:tr h="268818"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554865"/>
                  </a:ext>
                </a:extLst>
              </a:tr>
              <a:tr h="268818"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71971"/>
                  </a:ext>
                </a:extLst>
              </a:tr>
              <a:tr h="268818"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63654"/>
                  </a:ext>
                </a:extLst>
              </a:tr>
              <a:tr h="268818"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827996"/>
                  </a:ext>
                </a:extLst>
              </a:tr>
              <a:tr h="268818"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 dirty="0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 dirty="0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77712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7D0047-5F22-8E4E-1476-8264D44D93EA}"/>
              </a:ext>
            </a:extLst>
          </p:cNvPr>
          <p:cNvSpPr txBox="1"/>
          <p:nvPr/>
        </p:nvSpPr>
        <p:spPr>
          <a:xfrm>
            <a:off x="4283968" y="121972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2-2- 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برنامه زمانبندي طرح </a:t>
            </a:r>
            <a:r>
              <a:rPr lang="fa-I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(زمان بر حسب ماه)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036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copy.jpg">
            <a:extLst>
              <a:ext uri="{FF2B5EF4-FFF2-40B4-BE49-F238E27FC236}">
                <a16:creationId xmlns:a16="http://schemas.microsoft.com/office/drawing/2014/main" id="{22DA4947-FE9F-9AC4-D8FC-8BF15BF06F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7109" t="6722" r="27215" b="67150"/>
          <a:stretch/>
        </p:blipFill>
        <p:spPr>
          <a:xfrm>
            <a:off x="5580112" y="0"/>
            <a:ext cx="3563888" cy="116748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4CE09C4-6C64-972F-87CD-DA5E89939282}"/>
              </a:ext>
            </a:extLst>
          </p:cNvPr>
          <p:cNvSpPr txBox="1">
            <a:spLocks/>
          </p:cNvSpPr>
          <p:nvPr/>
        </p:nvSpPr>
        <p:spPr>
          <a:xfrm>
            <a:off x="4211960" y="161961"/>
            <a:ext cx="3923928" cy="8435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000" b="1" dirty="0">
                <a:solidFill>
                  <a:srgbClr val="FF0000"/>
                </a:solidFill>
                <a:cs typeface="B Titr" panose="00000700000000000000" pitchFamily="2" charset="-78"/>
              </a:rPr>
              <a:t>ب: استدلال چگونگی طرح</a:t>
            </a:r>
          </a:p>
          <a:p>
            <a:r>
              <a:rPr lang="fa-IR" sz="1600" b="1" dirty="0">
                <a:solidFill>
                  <a:srgbClr val="FF0000"/>
                </a:solidFill>
                <a:cs typeface="B Titr" panose="00000700000000000000" pitchFamily="2" charset="-78"/>
              </a:rPr>
              <a:t>(چگونه این طرح را می‌خواهیم انجام دهیم) </a:t>
            </a:r>
          </a:p>
        </p:txBody>
      </p:sp>
      <p:pic>
        <p:nvPicPr>
          <p:cNvPr id="4" name="Picture 3" descr="3 copy.jpg">
            <a:extLst>
              <a:ext uri="{FF2B5EF4-FFF2-40B4-BE49-F238E27FC236}">
                <a16:creationId xmlns:a16="http://schemas.microsoft.com/office/drawing/2014/main" id="{2CB5BFAF-F547-866E-932D-BE5C550E7E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71262" b="30400"/>
          <a:stretch/>
        </p:blipFill>
        <p:spPr>
          <a:xfrm>
            <a:off x="0" y="0"/>
            <a:ext cx="989211" cy="13476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165B2D-8E54-A8C0-F142-6BCB049F9A95}"/>
              </a:ext>
            </a:extLst>
          </p:cNvPr>
          <p:cNvSpPr txBox="1"/>
          <p:nvPr/>
        </p:nvSpPr>
        <p:spPr>
          <a:xfrm>
            <a:off x="4499992" y="116748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800" dirty="0">
                <a:latin typeface="Calibri" pitchFamily="34" charset="0"/>
                <a:cs typeface="B Titr" pitchFamily="2" charset="-78"/>
              </a:rPr>
              <a:t>2-3- مواد عمده </a:t>
            </a:r>
            <a:r>
              <a:rPr lang="fa-IR" dirty="0">
                <a:latin typeface="Calibri" pitchFamily="34" charset="0"/>
                <a:cs typeface="B Titr" pitchFamily="2" charset="-78"/>
              </a:rPr>
              <a:t>مصرفی </a:t>
            </a:r>
            <a:r>
              <a:rPr lang="fa-IR" sz="1800" dirty="0">
                <a:latin typeface="Calibri" pitchFamily="34" charset="0"/>
                <a:cs typeface="B Titr" pitchFamily="2" charset="-78"/>
              </a:rPr>
              <a:t>مورد نیاز: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3793D87-4AFA-CEBB-BA18-34048BB65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778230"/>
              </p:ext>
            </p:extLst>
          </p:nvPr>
        </p:nvGraphicFramePr>
        <p:xfrm>
          <a:off x="42291" y="1678200"/>
          <a:ext cx="6743701" cy="336931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317295">
                  <a:extLst>
                    <a:ext uri="{9D8B030D-6E8A-4147-A177-3AD203B41FA5}">
                      <a16:colId xmlns:a16="http://schemas.microsoft.com/office/drawing/2014/main" val="2487353102"/>
                    </a:ext>
                  </a:extLst>
                </a:gridCol>
                <a:gridCol w="1023513">
                  <a:extLst>
                    <a:ext uri="{9D8B030D-6E8A-4147-A177-3AD203B41FA5}">
                      <a16:colId xmlns:a16="http://schemas.microsoft.com/office/drawing/2014/main" val="974187730"/>
                    </a:ext>
                  </a:extLst>
                </a:gridCol>
                <a:gridCol w="878481">
                  <a:extLst>
                    <a:ext uri="{9D8B030D-6E8A-4147-A177-3AD203B41FA5}">
                      <a16:colId xmlns:a16="http://schemas.microsoft.com/office/drawing/2014/main" val="4026240032"/>
                    </a:ext>
                  </a:extLst>
                </a:gridCol>
                <a:gridCol w="501397">
                  <a:extLst>
                    <a:ext uri="{9D8B030D-6E8A-4147-A177-3AD203B41FA5}">
                      <a16:colId xmlns:a16="http://schemas.microsoft.com/office/drawing/2014/main" val="1702702485"/>
                    </a:ext>
                  </a:extLst>
                </a:gridCol>
                <a:gridCol w="530403">
                  <a:extLst>
                    <a:ext uri="{9D8B030D-6E8A-4147-A177-3AD203B41FA5}">
                      <a16:colId xmlns:a16="http://schemas.microsoft.com/office/drawing/2014/main" val="1471734605"/>
                    </a:ext>
                  </a:extLst>
                </a:gridCol>
                <a:gridCol w="634590">
                  <a:extLst>
                    <a:ext uri="{9D8B030D-6E8A-4147-A177-3AD203B41FA5}">
                      <a16:colId xmlns:a16="http://schemas.microsoft.com/office/drawing/2014/main" val="349321713"/>
                    </a:ext>
                  </a:extLst>
                </a:gridCol>
                <a:gridCol w="689051">
                  <a:extLst>
                    <a:ext uri="{9D8B030D-6E8A-4147-A177-3AD203B41FA5}">
                      <a16:colId xmlns:a16="http://schemas.microsoft.com/office/drawing/2014/main" val="2940555268"/>
                    </a:ext>
                  </a:extLst>
                </a:gridCol>
                <a:gridCol w="519156">
                  <a:extLst>
                    <a:ext uri="{9D8B030D-6E8A-4147-A177-3AD203B41FA5}">
                      <a16:colId xmlns:a16="http://schemas.microsoft.com/office/drawing/2014/main" val="818871399"/>
                    </a:ext>
                  </a:extLst>
                </a:gridCol>
                <a:gridCol w="435097">
                  <a:extLst>
                    <a:ext uri="{9D8B030D-6E8A-4147-A177-3AD203B41FA5}">
                      <a16:colId xmlns:a16="http://schemas.microsoft.com/office/drawing/2014/main" val="2974654753"/>
                    </a:ext>
                  </a:extLst>
                </a:gridCol>
                <a:gridCol w="607359">
                  <a:extLst>
                    <a:ext uri="{9D8B030D-6E8A-4147-A177-3AD203B41FA5}">
                      <a16:colId xmlns:a16="http://schemas.microsoft.com/office/drawing/2014/main" val="2610209182"/>
                    </a:ext>
                  </a:extLst>
                </a:gridCol>
                <a:gridCol w="607359">
                  <a:extLst>
                    <a:ext uri="{9D8B030D-6E8A-4147-A177-3AD203B41FA5}">
                      <a16:colId xmlns:a16="http://schemas.microsoft.com/office/drawing/2014/main" val="4216397725"/>
                    </a:ext>
                  </a:extLst>
                </a:gridCol>
              </a:tblGrid>
              <a:tr h="152400">
                <a:tc rowSpan="2">
                  <a:txBody>
                    <a:bodyPr/>
                    <a:lstStyle/>
                    <a:p>
                      <a:pPr marL="71755" marR="71755" algn="ctr" rtl="1">
                        <a:spcAft>
                          <a:spcPts val="0"/>
                        </a:spcAft>
                      </a:pPr>
                      <a:r>
                        <a:rPr lang="ar-SA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رديف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نام ماده / قطعه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شركت سازنده يا فروشنده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كشور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مرحله استفاده</a:t>
                      </a:r>
                      <a:r>
                        <a:rPr lang="ar-SA" sz="1200" b="1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وضعيت تدارك </a:t>
                      </a:r>
                      <a:r>
                        <a:rPr lang="ar-SA" sz="1200" b="1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مقدار مورد نياز (واحد)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ارزش واحد (ريال)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اعتبار مورد نياز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432031"/>
                  </a:ext>
                </a:extLst>
              </a:tr>
              <a:tr h="3879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ريال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ارزي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جمع كل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206238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016551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432514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486019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597983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319749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534664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003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52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copy.jpg">
            <a:extLst>
              <a:ext uri="{FF2B5EF4-FFF2-40B4-BE49-F238E27FC236}">
                <a16:creationId xmlns:a16="http://schemas.microsoft.com/office/drawing/2014/main" id="{06895B8C-B02C-3725-8FEF-ADE3003CB8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7109" t="6722" r="27215" b="67150"/>
          <a:stretch/>
        </p:blipFill>
        <p:spPr>
          <a:xfrm>
            <a:off x="5580112" y="0"/>
            <a:ext cx="3563888" cy="116748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5B5563B-9C46-8D23-6908-7E43AAA468CE}"/>
              </a:ext>
            </a:extLst>
          </p:cNvPr>
          <p:cNvSpPr txBox="1">
            <a:spLocks/>
          </p:cNvSpPr>
          <p:nvPr/>
        </p:nvSpPr>
        <p:spPr>
          <a:xfrm>
            <a:off x="4211960" y="161961"/>
            <a:ext cx="3923928" cy="8435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000" b="1" dirty="0">
                <a:solidFill>
                  <a:srgbClr val="FF0000"/>
                </a:solidFill>
                <a:cs typeface="B Titr" panose="00000700000000000000" pitchFamily="2" charset="-78"/>
              </a:rPr>
              <a:t>ب: استدلال چگونگی طرح</a:t>
            </a:r>
          </a:p>
          <a:p>
            <a:r>
              <a:rPr lang="fa-IR" sz="1600" b="1" dirty="0">
                <a:solidFill>
                  <a:srgbClr val="FF0000"/>
                </a:solidFill>
                <a:cs typeface="B Titr" panose="00000700000000000000" pitchFamily="2" charset="-78"/>
              </a:rPr>
              <a:t>(چگونه این طرح را می‌خواهیم انجام دهیم) </a:t>
            </a:r>
          </a:p>
        </p:txBody>
      </p:sp>
      <p:pic>
        <p:nvPicPr>
          <p:cNvPr id="4" name="Picture 3" descr="3 copy.jpg">
            <a:extLst>
              <a:ext uri="{FF2B5EF4-FFF2-40B4-BE49-F238E27FC236}">
                <a16:creationId xmlns:a16="http://schemas.microsoft.com/office/drawing/2014/main" id="{BA01FA4D-4ACA-9E36-2A50-06242A01B6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71262" b="30400"/>
          <a:stretch/>
        </p:blipFill>
        <p:spPr>
          <a:xfrm>
            <a:off x="0" y="0"/>
            <a:ext cx="989211" cy="13476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9EAAF9-10F3-E467-E951-1241D4844A09}"/>
              </a:ext>
            </a:extLst>
          </p:cNvPr>
          <p:cNvSpPr txBox="1"/>
          <p:nvPr/>
        </p:nvSpPr>
        <p:spPr>
          <a:xfrm>
            <a:off x="4427984" y="116748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800" dirty="0">
                <a:latin typeface="Calibri" pitchFamily="34" charset="0"/>
                <a:cs typeface="B Titr" pitchFamily="2" charset="-78"/>
              </a:rPr>
              <a:t>2-4- تجهیزات عمده مورد نیاز: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8D856F3-EBC2-85C5-51BE-3B6BFFE65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563247"/>
              </p:ext>
            </p:extLst>
          </p:nvPr>
        </p:nvGraphicFramePr>
        <p:xfrm>
          <a:off x="52666" y="1536812"/>
          <a:ext cx="5527446" cy="3484317"/>
        </p:xfrm>
        <a:graphic>
          <a:graphicData uri="http://schemas.openxmlformats.org/drawingml/2006/table">
            <a:tbl>
              <a:tblPr rtl="1" firstRow="1" firstCol="1" bandRow="1" bandCol="1"/>
              <a:tblGrid>
                <a:gridCol w="462955">
                  <a:extLst>
                    <a:ext uri="{9D8B030D-6E8A-4147-A177-3AD203B41FA5}">
                      <a16:colId xmlns:a16="http://schemas.microsoft.com/office/drawing/2014/main" val="212489380"/>
                    </a:ext>
                  </a:extLst>
                </a:gridCol>
                <a:gridCol w="777733">
                  <a:extLst>
                    <a:ext uri="{9D8B030D-6E8A-4147-A177-3AD203B41FA5}">
                      <a16:colId xmlns:a16="http://schemas.microsoft.com/office/drawing/2014/main" val="2837337736"/>
                    </a:ext>
                  </a:extLst>
                </a:gridCol>
                <a:gridCol w="384492">
                  <a:extLst>
                    <a:ext uri="{9D8B030D-6E8A-4147-A177-3AD203B41FA5}">
                      <a16:colId xmlns:a16="http://schemas.microsoft.com/office/drawing/2014/main" val="693298599"/>
                    </a:ext>
                  </a:extLst>
                </a:gridCol>
                <a:gridCol w="897898">
                  <a:extLst>
                    <a:ext uri="{9D8B030D-6E8A-4147-A177-3AD203B41FA5}">
                      <a16:colId xmlns:a16="http://schemas.microsoft.com/office/drawing/2014/main" val="233134398"/>
                    </a:ext>
                  </a:extLst>
                </a:gridCol>
                <a:gridCol w="403366">
                  <a:extLst>
                    <a:ext uri="{9D8B030D-6E8A-4147-A177-3AD203B41FA5}">
                      <a16:colId xmlns:a16="http://schemas.microsoft.com/office/drawing/2014/main" val="2913154569"/>
                    </a:ext>
                  </a:extLst>
                </a:gridCol>
                <a:gridCol w="660564">
                  <a:extLst>
                    <a:ext uri="{9D8B030D-6E8A-4147-A177-3AD203B41FA5}">
                      <a16:colId xmlns:a16="http://schemas.microsoft.com/office/drawing/2014/main" val="4002134164"/>
                    </a:ext>
                  </a:extLst>
                </a:gridCol>
                <a:gridCol w="551573">
                  <a:extLst>
                    <a:ext uri="{9D8B030D-6E8A-4147-A177-3AD203B41FA5}">
                      <a16:colId xmlns:a16="http://schemas.microsoft.com/office/drawing/2014/main" val="1718085379"/>
                    </a:ext>
                  </a:extLst>
                </a:gridCol>
                <a:gridCol w="462955">
                  <a:extLst>
                    <a:ext uri="{9D8B030D-6E8A-4147-A177-3AD203B41FA5}">
                      <a16:colId xmlns:a16="http://schemas.microsoft.com/office/drawing/2014/main" val="444565607"/>
                    </a:ext>
                  </a:extLst>
                </a:gridCol>
                <a:gridCol w="462955">
                  <a:extLst>
                    <a:ext uri="{9D8B030D-6E8A-4147-A177-3AD203B41FA5}">
                      <a16:colId xmlns:a16="http://schemas.microsoft.com/office/drawing/2014/main" val="4224898477"/>
                    </a:ext>
                  </a:extLst>
                </a:gridCol>
                <a:gridCol w="462955">
                  <a:extLst>
                    <a:ext uri="{9D8B030D-6E8A-4147-A177-3AD203B41FA5}">
                      <a16:colId xmlns:a16="http://schemas.microsoft.com/office/drawing/2014/main" val="4255721212"/>
                    </a:ext>
                  </a:extLst>
                </a:gridCol>
              </a:tblGrid>
              <a:tr h="143274">
                <a:tc rowSpan="2">
                  <a:txBody>
                    <a:bodyPr/>
                    <a:lstStyle/>
                    <a:p>
                      <a:pPr marL="71755" marR="71755" algn="ctr" rtl="1">
                        <a:spcAft>
                          <a:spcPts val="0"/>
                        </a:spcAf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رديف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نام دستگاه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تعداد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شركت سازنده يا فروشنده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كشور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مرحله استفاده در طرح</a:t>
                      </a:r>
                      <a:r>
                        <a:rPr lang="ar-SA" sz="10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وضعيت تدارك</a:t>
                      </a:r>
                      <a:r>
                        <a:rPr lang="ar-SA" sz="10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اعتبار مورد نياز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176669"/>
                  </a:ext>
                </a:extLst>
              </a:tr>
              <a:tr h="1932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ريال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ارزي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جمع كل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993620"/>
                  </a:ext>
                </a:extLst>
              </a:tr>
              <a:tr h="339733"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05403"/>
                  </a:ext>
                </a:extLst>
              </a:tr>
              <a:tr h="339733"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56485"/>
                  </a:ext>
                </a:extLst>
              </a:tr>
              <a:tr h="339733"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902470"/>
                  </a:ext>
                </a:extLst>
              </a:tr>
              <a:tr h="339733"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298267"/>
                  </a:ext>
                </a:extLst>
              </a:tr>
              <a:tr h="339733"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841772"/>
                  </a:ext>
                </a:extLst>
              </a:tr>
              <a:tr h="339733"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442325"/>
                  </a:ext>
                </a:extLst>
              </a:tr>
              <a:tr h="339733"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894275"/>
                  </a:ext>
                </a:extLst>
              </a:tr>
              <a:tr h="339733"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86061"/>
                  </a:ext>
                </a:extLst>
              </a:tr>
              <a:tr h="339733"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12" marR="58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036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14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copy.jpg">
            <a:extLst>
              <a:ext uri="{FF2B5EF4-FFF2-40B4-BE49-F238E27FC236}">
                <a16:creationId xmlns:a16="http://schemas.microsoft.com/office/drawing/2014/main" id="{937E2D7F-0300-3DCD-D646-69ADCCB23F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7109" t="6722" r="27215" b="67150"/>
          <a:stretch/>
        </p:blipFill>
        <p:spPr>
          <a:xfrm>
            <a:off x="5580112" y="0"/>
            <a:ext cx="3563888" cy="116748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B2C8BEB-35C4-2AB7-9684-62E27D64DBA2}"/>
              </a:ext>
            </a:extLst>
          </p:cNvPr>
          <p:cNvSpPr txBox="1">
            <a:spLocks/>
          </p:cNvSpPr>
          <p:nvPr/>
        </p:nvSpPr>
        <p:spPr>
          <a:xfrm>
            <a:off x="4211960" y="161961"/>
            <a:ext cx="3923928" cy="8435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000" b="1" dirty="0">
                <a:solidFill>
                  <a:srgbClr val="FF0000"/>
                </a:solidFill>
                <a:cs typeface="B Titr" panose="00000700000000000000" pitchFamily="2" charset="-78"/>
              </a:rPr>
              <a:t>ب: استدلال چگونگی طرح</a:t>
            </a:r>
          </a:p>
          <a:p>
            <a:r>
              <a:rPr lang="fa-IR" sz="1600" b="1" dirty="0">
                <a:solidFill>
                  <a:srgbClr val="FF0000"/>
                </a:solidFill>
                <a:cs typeface="B Titr" panose="00000700000000000000" pitchFamily="2" charset="-78"/>
              </a:rPr>
              <a:t>(چگونه این طرح را می‌خواهیم انجام دهیم) </a:t>
            </a:r>
          </a:p>
        </p:txBody>
      </p:sp>
      <p:pic>
        <p:nvPicPr>
          <p:cNvPr id="4" name="Picture 3" descr="3 copy.jpg">
            <a:extLst>
              <a:ext uri="{FF2B5EF4-FFF2-40B4-BE49-F238E27FC236}">
                <a16:creationId xmlns:a16="http://schemas.microsoft.com/office/drawing/2014/main" id="{B754879F-96ED-22C3-1C76-58F95824DF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71262" b="30400"/>
          <a:stretch/>
        </p:blipFill>
        <p:spPr>
          <a:xfrm>
            <a:off x="0" y="0"/>
            <a:ext cx="989211" cy="13476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E9DA01-0F62-AFDA-F4AC-00B40AE8FE89}"/>
              </a:ext>
            </a:extLst>
          </p:cNvPr>
          <p:cNvSpPr txBox="1"/>
          <p:nvPr/>
        </p:nvSpPr>
        <p:spPr>
          <a:xfrm>
            <a:off x="4427984" y="116748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800" dirty="0">
                <a:latin typeface="Calibri" pitchFamily="34" charset="0"/>
                <a:cs typeface="B Titr" pitchFamily="2" charset="-78"/>
              </a:rPr>
              <a:t>2-5-خدمات مورد نیاز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DC944A9-C514-19A7-B005-729605BFF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903025"/>
              </p:ext>
            </p:extLst>
          </p:nvPr>
        </p:nvGraphicFramePr>
        <p:xfrm>
          <a:off x="1334770" y="1743075"/>
          <a:ext cx="6474460" cy="2308225"/>
        </p:xfrm>
        <a:graphic>
          <a:graphicData uri="http://schemas.openxmlformats.org/drawingml/2006/table">
            <a:tbl>
              <a:tblPr rtl="1" firstRow="1" firstCol="1" bandRow="1" bandCol="1"/>
              <a:tblGrid>
                <a:gridCol w="201295">
                  <a:extLst>
                    <a:ext uri="{9D8B030D-6E8A-4147-A177-3AD203B41FA5}">
                      <a16:colId xmlns:a16="http://schemas.microsoft.com/office/drawing/2014/main" val="2886030709"/>
                    </a:ext>
                  </a:extLst>
                </a:gridCol>
                <a:gridCol w="2555240">
                  <a:extLst>
                    <a:ext uri="{9D8B030D-6E8A-4147-A177-3AD203B41FA5}">
                      <a16:colId xmlns:a16="http://schemas.microsoft.com/office/drawing/2014/main" val="3419051028"/>
                    </a:ext>
                  </a:extLst>
                </a:gridCol>
                <a:gridCol w="1334770">
                  <a:extLst>
                    <a:ext uri="{9D8B030D-6E8A-4147-A177-3AD203B41FA5}">
                      <a16:colId xmlns:a16="http://schemas.microsoft.com/office/drawing/2014/main" val="3963836647"/>
                    </a:ext>
                  </a:extLst>
                </a:gridCol>
                <a:gridCol w="1005205">
                  <a:extLst>
                    <a:ext uri="{9D8B030D-6E8A-4147-A177-3AD203B41FA5}">
                      <a16:colId xmlns:a16="http://schemas.microsoft.com/office/drawing/2014/main" val="496330696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2522777358"/>
                    </a:ext>
                  </a:extLst>
                </a:gridCol>
              </a:tblGrid>
              <a:tr h="536575">
                <a:tc>
                  <a:txBody>
                    <a:bodyPr/>
                    <a:lstStyle/>
                    <a:p>
                      <a:pPr marL="71755" marR="71755" algn="ctr" rtl="1"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رديف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نوع خدمات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طرف قرارداد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مدت قرارداد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هزينه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191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1"/>
                      <a:r>
                        <a:rPr lang="ar-S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54021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1"/>
                      <a:r>
                        <a:rPr lang="ar-S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29952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1"/>
                      <a:r>
                        <a:rPr lang="ar-S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34316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1"/>
                      <a:r>
                        <a:rPr lang="ar-S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64758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1"/>
                      <a:r>
                        <a:rPr lang="ar-S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604357"/>
                  </a:ext>
                </a:extLst>
              </a:tr>
              <a:tr h="295275">
                <a:tc gridSpan="4">
                  <a:txBody>
                    <a:bodyPr/>
                    <a:lstStyle/>
                    <a:p>
                      <a:pPr algn="r" rtl="1"/>
                      <a:r>
                        <a:rPr lang="fa-IR" sz="1000" b="1" kern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جمع</a:t>
                      </a:r>
                      <a:endParaRPr lang="en-US" sz="1000" b="1" kern="0">
                        <a:effectLst/>
                        <a:latin typeface="Times New Roman" panose="02020603050405020304" pitchFamily="18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68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66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 copy.jpg">
            <a:extLst>
              <a:ext uri="{FF2B5EF4-FFF2-40B4-BE49-F238E27FC236}">
                <a16:creationId xmlns:a16="http://schemas.microsoft.com/office/drawing/2014/main" id="{A0E8AA48-D3C4-C824-6D1B-23D077A9B3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7109" t="6722" r="27215" b="67150"/>
          <a:stretch/>
        </p:blipFill>
        <p:spPr>
          <a:xfrm>
            <a:off x="5580112" y="0"/>
            <a:ext cx="3563888" cy="116748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283968" y="161961"/>
            <a:ext cx="3923928" cy="8435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000" b="1" dirty="0">
                <a:solidFill>
                  <a:srgbClr val="FF0000"/>
                </a:solidFill>
                <a:cs typeface="B Titr" panose="00000700000000000000" pitchFamily="2" charset="-78"/>
              </a:rPr>
              <a:t>ب: استدلال چگونگی طرح</a:t>
            </a:r>
          </a:p>
          <a:p>
            <a:r>
              <a:rPr lang="fa-IR" sz="1600" b="1" dirty="0">
                <a:solidFill>
                  <a:srgbClr val="FF0000"/>
                </a:solidFill>
                <a:cs typeface="B Titr" panose="00000700000000000000" pitchFamily="2" charset="-78"/>
              </a:rPr>
              <a:t>(چگونه این طرح را می‌خواهیم انجام دهیم) 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E31AC7B4-4E50-E226-0C06-7F8D1CC9F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1203598"/>
            <a:ext cx="4032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a-IR" sz="2000" dirty="0">
                <a:latin typeface="Calibri" pitchFamily="34" charset="0"/>
                <a:cs typeface="B Titr" pitchFamily="2" charset="-78"/>
              </a:rPr>
              <a:t>3- اهداف و دستاوردهای مورد انتظار:</a:t>
            </a:r>
          </a:p>
        </p:txBody>
      </p:sp>
      <p:pic>
        <p:nvPicPr>
          <p:cNvPr id="7" name="Picture 6" descr="3 copy.jpg">
            <a:extLst>
              <a:ext uri="{FF2B5EF4-FFF2-40B4-BE49-F238E27FC236}">
                <a16:creationId xmlns:a16="http://schemas.microsoft.com/office/drawing/2014/main" id="{8FB853CC-BCA9-3E0D-0CAA-7EE21CDB65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71262" b="30400"/>
          <a:stretch/>
        </p:blipFill>
        <p:spPr>
          <a:xfrm>
            <a:off x="0" y="0"/>
            <a:ext cx="989211" cy="134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8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64554"/>
            <a:ext cx="9036496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76EB23-FA5D-4333-BC03-1605B2FECF3A}"/>
              </a:ext>
            </a:extLst>
          </p:cNvPr>
          <p:cNvSpPr txBox="1"/>
          <p:nvPr/>
        </p:nvSpPr>
        <p:spPr>
          <a:xfrm>
            <a:off x="827584" y="3976285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* </a:t>
            </a:r>
            <a:r>
              <a:rPr lang="ar-SA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هزینه­های مصرف شدنی شامل</a:t>
            </a:r>
            <a:r>
              <a:rPr lang="fa-IR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</a:t>
            </a:r>
            <a:r>
              <a:rPr lang="ar-SA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خدمات قراردادی، چاپ و تکثیر، حمل و نقل و مسافرت، کتب و نشریات، هزینه محل اجرای طرح و سایر ... می­باشد</a:t>
            </a:r>
            <a:r>
              <a:rPr lang="fa-IR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r>
              <a:rPr lang="fa-I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 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2B32B1B-3992-4594-9735-AFBBA1448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282722"/>
              </p:ext>
            </p:extLst>
          </p:nvPr>
        </p:nvGraphicFramePr>
        <p:xfrm>
          <a:off x="1046590" y="1171814"/>
          <a:ext cx="5610659" cy="1888175"/>
        </p:xfrm>
        <a:graphic>
          <a:graphicData uri="http://schemas.openxmlformats.org/drawingml/2006/table">
            <a:tbl>
              <a:tblPr rtl="1" firstRow="1" firstCol="1" bandRow="1">
                <a:tableStyleId>{7E9639D4-E3E2-4D34-9284-5A2195B3D0D7}</a:tableStyleId>
              </a:tblPr>
              <a:tblGrid>
                <a:gridCol w="3550393">
                  <a:extLst>
                    <a:ext uri="{9D8B030D-6E8A-4147-A177-3AD203B41FA5}">
                      <a16:colId xmlns:a16="http://schemas.microsoft.com/office/drawing/2014/main" val="367417972"/>
                    </a:ext>
                  </a:extLst>
                </a:gridCol>
                <a:gridCol w="2060266">
                  <a:extLst>
                    <a:ext uri="{9D8B030D-6E8A-4147-A177-3AD203B41FA5}">
                      <a16:colId xmlns:a16="http://schemas.microsoft.com/office/drawing/2014/main" val="2727964621"/>
                    </a:ext>
                  </a:extLst>
                </a:gridCol>
              </a:tblGrid>
              <a:tr h="34694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Titr" panose="00000700000000000000" pitchFamily="2" charset="-78"/>
                        </a:rPr>
                        <a:t>نوع هزينه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Titr" panose="00000700000000000000" pitchFamily="2" charset="-78"/>
                        </a:rPr>
                        <a:t>اعتبارات مصوب (میلیون ریال)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4111721"/>
                  </a:ext>
                </a:extLst>
              </a:tr>
              <a:tr h="39848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Titr" panose="00000700000000000000" pitchFamily="2" charset="-78"/>
                        </a:rPr>
                        <a:t>هزینه های پرسنل (بیرونی)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286078"/>
                  </a:ext>
                </a:extLst>
              </a:tr>
              <a:tr h="310104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Titr" panose="00000700000000000000" pitchFamily="2" charset="-78"/>
                        </a:rPr>
                        <a:t>هزینه های تجهیزات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0126229"/>
                  </a:ext>
                </a:extLst>
              </a:tr>
              <a:tr h="402891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Titr" panose="00000700000000000000" pitchFamily="2" charset="-78"/>
                        </a:rPr>
                        <a:t>هزینه های مصرف شدنی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3607283"/>
                  </a:ext>
                </a:extLst>
              </a:tr>
              <a:tr h="42975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Titr" panose="00000700000000000000" pitchFamily="2" charset="-78"/>
                        </a:rPr>
                        <a:t>جمع كل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44420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47B44EF-4C11-4162-9C7D-2C82E99DE7C5}"/>
              </a:ext>
            </a:extLst>
          </p:cNvPr>
          <p:cNvSpPr txBox="1"/>
          <p:nvPr/>
        </p:nvSpPr>
        <p:spPr>
          <a:xfrm>
            <a:off x="2987824" y="48351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جدول هزینه های طرح:</a:t>
            </a:r>
          </a:p>
        </p:txBody>
      </p:sp>
    </p:spTree>
    <p:extLst>
      <p:ext uri="{BB962C8B-B14F-4D97-AF65-F5344CB8AC3E}">
        <p14:creationId xmlns:p14="http://schemas.microsoft.com/office/powerpoint/2010/main" val="234809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 copy.jpg">
            <a:extLst>
              <a:ext uri="{FF2B5EF4-FFF2-40B4-BE49-F238E27FC236}">
                <a16:creationId xmlns:a16="http://schemas.microsoft.com/office/drawing/2014/main" id="{A0E8AA48-D3C4-C824-6D1B-23D077A9B3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7109" t="6722" r="27215" b="67150"/>
          <a:stretch/>
        </p:blipFill>
        <p:spPr>
          <a:xfrm>
            <a:off x="5580112" y="0"/>
            <a:ext cx="3563888" cy="1167480"/>
          </a:xfrm>
          <a:prstGeom prst="rect">
            <a:avLst/>
          </a:prstGeom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E31AC7B4-4E50-E226-0C06-7F8D1CC9F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732" y="473752"/>
            <a:ext cx="4824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تصویر مصوبه اجرای شورای علمی پژوهشکده</a:t>
            </a:r>
          </a:p>
        </p:txBody>
      </p:sp>
      <p:pic>
        <p:nvPicPr>
          <p:cNvPr id="7" name="Picture 6" descr="3 copy.jpg">
            <a:extLst>
              <a:ext uri="{FF2B5EF4-FFF2-40B4-BE49-F238E27FC236}">
                <a16:creationId xmlns:a16="http://schemas.microsoft.com/office/drawing/2014/main" id="{8FB853CC-BCA9-3E0D-0CAA-7EE21CDB65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71262" b="30400"/>
          <a:stretch/>
        </p:blipFill>
        <p:spPr>
          <a:xfrm>
            <a:off x="0" y="0"/>
            <a:ext cx="989211" cy="134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0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 point temp-Recovered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 copy.jpg"/>
          <p:cNvPicPr>
            <a:picLocks noChangeAspect="1"/>
          </p:cNvPicPr>
          <p:nvPr/>
        </p:nvPicPr>
        <p:blipFill rotWithShape="1">
          <a:blip r:embed="rId2" cstate="print"/>
          <a:srcRect l="7633" t="-2620" r="7376" b="62420"/>
          <a:stretch/>
        </p:blipFill>
        <p:spPr>
          <a:xfrm>
            <a:off x="1619673" y="-90915"/>
            <a:ext cx="5688632" cy="1457232"/>
          </a:xfrm>
          <a:prstGeom prst="rect">
            <a:avLst/>
          </a:prstGeom>
        </p:spPr>
      </p:pic>
      <p:sp>
        <p:nvSpPr>
          <p:cNvPr id="3" name="TextBox 19"/>
          <p:cNvSpPr txBox="1">
            <a:spLocks noChangeArrowheads="1"/>
          </p:cNvSpPr>
          <p:nvPr/>
        </p:nvSpPr>
        <p:spPr bwMode="auto">
          <a:xfrm>
            <a:off x="3203848" y="286035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800" dirty="0">
                <a:latin typeface="Calibri" pitchFamily="34" charset="0"/>
                <a:cs typeface="B Titr" pitchFamily="2" charset="-78"/>
              </a:rPr>
              <a:t>بررسي اجراي طرح</a:t>
            </a:r>
            <a:endParaRPr lang="en-US" sz="2800" dirty="0">
              <a:latin typeface="Calibri" pitchFamily="34" charset="0"/>
              <a:cs typeface="B Titr" pitchFamily="2" charset="-78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508104" y="2819712"/>
            <a:ext cx="2921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a-IR" sz="2000" dirty="0">
                <a:latin typeface="Calibri" pitchFamily="34" charset="0"/>
                <a:cs typeface="B Titr" pitchFamily="2" charset="-78"/>
              </a:rPr>
              <a:t>ناظرين پيشنهادي: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7272" y="2808734"/>
            <a:ext cx="2514600" cy="40011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B Titr" pitchFamily="2" charset="-78"/>
              </a:rPr>
              <a:t>مدت اجرا :          ماه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5915472" y="3507854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000" dirty="0">
                <a:latin typeface="Calibri" pitchFamily="34" charset="0"/>
                <a:cs typeface="B Titr" pitchFamily="2" charset="-78"/>
              </a:rPr>
              <a:t>نوع طرح 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76336" y="3539792"/>
            <a:ext cx="3962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cs typeface="B Titr" pitchFamily="2" charset="-78"/>
              </a:rPr>
              <a:t>اعتبارکل </a:t>
            </a:r>
            <a:r>
              <a:rPr lang="fa-IR" sz="20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:           ميليون ريال</a:t>
            </a:r>
          </a:p>
        </p:txBody>
      </p:sp>
      <p:pic>
        <p:nvPicPr>
          <p:cNvPr id="2" name="Picture 1" descr="7 copy.jpg">
            <a:extLst>
              <a:ext uri="{FF2B5EF4-FFF2-40B4-BE49-F238E27FC236}">
                <a16:creationId xmlns:a16="http://schemas.microsoft.com/office/drawing/2014/main" id="{C4D2AA27-A773-D457-8A6F-00B52C472A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1342" t="38248" r="37936" b="19828"/>
          <a:stretch/>
        </p:blipFill>
        <p:spPr>
          <a:xfrm>
            <a:off x="0" y="46881"/>
            <a:ext cx="1907704" cy="2232248"/>
          </a:xfrm>
          <a:prstGeom prst="rect">
            <a:avLst/>
          </a:prstGeom>
        </p:spPr>
      </p:pic>
      <p:sp>
        <p:nvSpPr>
          <p:cNvPr id="6" name="TextBox 19">
            <a:extLst>
              <a:ext uri="{FF2B5EF4-FFF2-40B4-BE49-F238E27FC236}">
                <a16:creationId xmlns:a16="http://schemas.microsoft.com/office/drawing/2014/main" id="{1E7B00AF-D029-38E1-8406-EFAB833F1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128" y="1759843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800" dirty="0">
                <a:latin typeface="Calibri" pitchFamily="34" charset="0"/>
                <a:cs typeface="B Titr" pitchFamily="2" charset="-78"/>
              </a:rPr>
              <a:t>عنوان طرح:</a:t>
            </a:r>
            <a:endParaRPr lang="en-US" sz="2800" dirty="0">
              <a:latin typeface="Calibri" pitchFamily="34" charset="0"/>
              <a:cs typeface="B Titr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05974-FB8E-13CF-BE67-AEDADE16C90E}"/>
              </a:ext>
            </a:extLst>
          </p:cNvPr>
          <p:cNvSpPr txBox="1"/>
          <p:nvPr/>
        </p:nvSpPr>
        <p:spPr>
          <a:xfrm>
            <a:off x="2987824" y="4259872"/>
            <a:ext cx="5442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cs typeface="B Titr" panose="00000700000000000000" pitchFamily="2" charset="-78"/>
              </a:rPr>
              <a:t>سطح آمادگی فناوری طرح(</a:t>
            </a:r>
            <a:r>
              <a:rPr lang="en-US" sz="2000" dirty="0">
                <a:cs typeface="B Titr" panose="00000700000000000000" pitchFamily="2" charset="-78"/>
              </a:rPr>
              <a:t>TRL</a:t>
            </a:r>
            <a:r>
              <a:rPr lang="fa-IR" sz="2000" dirty="0">
                <a:cs typeface="B Titr" panose="00000700000000000000" pitchFamily="2" charset="-78"/>
              </a:rPr>
              <a:t>) در صورت خاتمه موفق:</a:t>
            </a:r>
            <a:endParaRPr lang="en-US" sz="2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010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 copy.jpg"/>
          <p:cNvPicPr>
            <a:picLocks noChangeAspect="1"/>
          </p:cNvPicPr>
          <p:nvPr/>
        </p:nvPicPr>
        <p:blipFill rotWithShape="1">
          <a:blip r:embed="rId2" cstate="print"/>
          <a:srcRect l="41342" t="38248" r="37936" b="19828"/>
          <a:stretch/>
        </p:blipFill>
        <p:spPr>
          <a:xfrm>
            <a:off x="0" y="46881"/>
            <a:ext cx="1907704" cy="2232248"/>
          </a:xfrm>
          <a:prstGeom prst="rect">
            <a:avLst/>
          </a:prstGeom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177073" y="2171640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000" dirty="0">
                <a:latin typeface="Calibri" pitchFamily="34" charset="0"/>
                <a:cs typeface="B Titr" pitchFamily="2" charset="-78"/>
              </a:rPr>
              <a:t>مجری 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104" y="2249017"/>
            <a:ext cx="3505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ln w="12700">
                  <a:noFill/>
                  <a:prstDash val="solid"/>
                </a:ln>
                <a:cs typeface="B Titr" pitchFamily="2" charset="-78"/>
              </a:rPr>
              <a:t>پژوهشکده</a:t>
            </a:r>
            <a:r>
              <a:rPr lang="fa-IR" sz="20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20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B Titr" pitchFamily="2" charset="-78"/>
              </a:rPr>
              <a:t>: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769705" y="2807023"/>
            <a:ext cx="2921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a-IR" sz="2000" dirty="0">
                <a:latin typeface="Calibri" pitchFamily="34" charset="0"/>
                <a:cs typeface="B Titr" pitchFamily="2" charset="-78"/>
              </a:rPr>
              <a:t>وضعیت استخدامی: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9632" y="2811632"/>
            <a:ext cx="2514600" cy="40011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حوزه فعالیت:</a:t>
            </a:r>
            <a:endParaRPr lang="fa-IR" sz="20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B Titr" pitchFamily="2" charset="-78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1115616" y="3551825"/>
            <a:ext cx="3020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a-IR" sz="2000" dirty="0">
                <a:latin typeface="Calibri" pitchFamily="34" charset="0"/>
                <a:cs typeface="B Titr" pitchFamily="2" charset="-78"/>
              </a:rPr>
              <a:t>تعداد طرح های در دست اجرا :</a:t>
            </a: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4644008" y="3506523"/>
            <a:ext cx="419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000" dirty="0">
                <a:latin typeface="Calibri" pitchFamily="34" charset="0"/>
                <a:cs typeface="B Titr" pitchFamily="2" charset="-78"/>
              </a:rPr>
              <a:t>تعداد طرح های خاتمه یافته:</a:t>
            </a:r>
          </a:p>
        </p:txBody>
      </p:sp>
      <p:pic>
        <p:nvPicPr>
          <p:cNvPr id="3" name="Picture 2" descr="7 copy.jpg">
            <a:extLst>
              <a:ext uri="{FF2B5EF4-FFF2-40B4-BE49-F238E27FC236}">
                <a16:creationId xmlns:a16="http://schemas.microsoft.com/office/drawing/2014/main" id="{312845EB-D576-D0D6-77D5-5750559F18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633" t="-2620" r="7376" b="62420"/>
          <a:stretch/>
        </p:blipFill>
        <p:spPr>
          <a:xfrm>
            <a:off x="1727684" y="-65611"/>
            <a:ext cx="5688632" cy="1457232"/>
          </a:xfrm>
          <a:prstGeom prst="rect">
            <a:avLst/>
          </a:prstGeom>
        </p:spPr>
      </p:pic>
      <p:sp>
        <p:nvSpPr>
          <p:cNvPr id="5" name="TextBox 18">
            <a:extLst>
              <a:ext uri="{FF2B5EF4-FFF2-40B4-BE49-F238E27FC236}">
                <a16:creationId xmlns:a16="http://schemas.microsoft.com/office/drawing/2014/main" id="{821E6E98-70A3-EEB7-1F11-086B65D4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4148745"/>
            <a:ext cx="419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000" dirty="0">
                <a:latin typeface="Calibri" pitchFamily="34" charset="0"/>
                <a:cs typeface="B Titr" pitchFamily="2" charset="-78"/>
              </a:rPr>
              <a:t>درصد فعالیت ماهانه مجری در طرح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5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 copy.jpg">
            <a:extLst>
              <a:ext uri="{FF2B5EF4-FFF2-40B4-BE49-F238E27FC236}">
                <a16:creationId xmlns:a16="http://schemas.microsoft.com/office/drawing/2014/main" id="{2491B4CD-A000-ED79-8C89-329DA33D6A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7109" t="6722" r="27215" b="67150"/>
          <a:stretch/>
        </p:blipFill>
        <p:spPr>
          <a:xfrm>
            <a:off x="5580112" y="0"/>
            <a:ext cx="3563888" cy="116748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95936" y="252028"/>
            <a:ext cx="3923928" cy="8435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000" b="1" dirty="0">
                <a:solidFill>
                  <a:srgbClr val="FF0000"/>
                </a:solidFill>
                <a:cs typeface="B Titr" panose="00000700000000000000" pitchFamily="2" charset="-78"/>
              </a:rPr>
              <a:t>الف: استدلال چرایی طرح</a:t>
            </a:r>
          </a:p>
          <a:p>
            <a:r>
              <a:rPr lang="fa-IR" sz="1600" b="1" dirty="0">
                <a:solidFill>
                  <a:srgbClr val="FF0000"/>
                </a:solidFill>
                <a:cs typeface="B Titr" panose="00000700000000000000" pitchFamily="2" charset="-78"/>
              </a:rPr>
              <a:t>(چرا این طرح را می‌خواهیم انجام دهیم) 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E31AC7B4-4E50-E226-0C06-7F8D1CC9F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1072" y="1219453"/>
            <a:ext cx="2921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a-IR" sz="2000" dirty="0">
                <a:latin typeface="Calibri" pitchFamily="34" charset="0"/>
                <a:cs typeface="B Titr" pitchFamily="2" charset="-78"/>
              </a:rPr>
              <a:t>1- شرح مسئله:</a:t>
            </a:r>
          </a:p>
        </p:txBody>
      </p:sp>
      <p:pic>
        <p:nvPicPr>
          <p:cNvPr id="5" name="Picture 4" descr="3 copy.jpg">
            <a:extLst>
              <a:ext uri="{FF2B5EF4-FFF2-40B4-BE49-F238E27FC236}">
                <a16:creationId xmlns:a16="http://schemas.microsoft.com/office/drawing/2014/main" id="{80EDB395-482A-23D3-7284-9039BBACED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71262" b="30400"/>
          <a:stretch/>
        </p:blipFill>
        <p:spPr>
          <a:xfrm>
            <a:off x="0" y="0"/>
            <a:ext cx="989211" cy="134761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51BC07-4F97-E06C-50EE-40B45BFE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1990-2D5B-45E4-9D6C-2E19D9969FBE}" type="slidenum">
              <a:rPr lang="fa-IR" smtClean="0"/>
              <a:pPr/>
              <a:t>4</a:t>
            </a:fld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 copy.jpg">
            <a:extLst>
              <a:ext uri="{FF2B5EF4-FFF2-40B4-BE49-F238E27FC236}">
                <a16:creationId xmlns:a16="http://schemas.microsoft.com/office/drawing/2014/main" id="{D7866EA4-F9BC-6C9E-0F8C-750513F830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7109" t="6722" r="27215" b="67150"/>
          <a:stretch/>
        </p:blipFill>
        <p:spPr>
          <a:xfrm>
            <a:off x="5580112" y="0"/>
            <a:ext cx="3563888" cy="116748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139952" y="252028"/>
            <a:ext cx="3923928" cy="8435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000" b="1" dirty="0">
                <a:solidFill>
                  <a:srgbClr val="FF0000"/>
                </a:solidFill>
                <a:cs typeface="B Titr" panose="00000700000000000000" pitchFamily="2" charset="-78"/>
              </a:rPr>
              <a:t>الف: استدلال چرایی طرح</a:t>
            </a:r>
          </a:p>
          <a:p>
            <a:r>
              <a:rPr lang="fa-IR" sz="1600" b="1" dirty="0">
                <a:solidFill>
                  <a:srgbClr val="FF0000"/>
                </a:solidFill>
                <a:cs typeface="B Titr" panose="00000700000000000000" pitchFamily="2" charset="-78"/>
              </a:rPr>
              <a:t>(چرا این طرح را می‌خواهیم انجام دهیم) 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E31AC7B4-4E50-E226-0C06-7F8D1CC9F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1319530"/>
            <a:ext cx="3528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a-IR" sz="2000" dirty="0">
                <a:latin typeface="Calibri" pitchFamily="34" charset="0"/>
                <a:cs typeface="B Titr" pitchFamily="2" charset="-78"/>
              </a:rPr>
              <a:t>2- نیاز محور بودن </a:t>
            </a:r>
            <a:r>
              <a:rPr lang="fa-IR" sz="1200" dirty="0">
                <a:latin typeface="Calibri" pitchFamily="34" charset="0"/>
                <a:cs typeface="B Titr" pitchFamily="2" charset="-78"/>
              </a:rPr>
              <a:t>(به استناد اسناد بالا دستی)</a:t>
            </a:r>
            <a:r>
              <a:rPr lang="fa-IR" sz="2000" dirty="0">
                <a:latin typeface="Calibri" pitchFamily="34" charset="0"/>
                <a:cs typeface="B Titr" pitchFamily="2" charset="-78"/>
              </a:rPr>
              <a:t>:</a:t>
            </a:r>
          </a:p>
        </p:txBody>
      </p:sp>
      <p:pic>
        <p:nvPicPr>
          <p:cNvPr id="5" name="Picture 4" descr="3 copy.jpg">
            <a:extLst>
              <a:ext uri="{FF2B5EF4-FFF2-40B4-BE49-F238E27FC236}">
                <a16:creationId xmlns:a16="http://schemas.microsoft.com/office/drawing/2014/main" id="{3F8E2983-3CAF-9887-4CE8-E797F5DFF4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71262" b="30400"/>
          <a:stretch/>
        </p:blipFill>
        <p:spPr>
          <a:xfrm>
            <a:off x="0" y="0"/>
            <a:ext cx="989211" cy="134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0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 copy.jpg">
            <a:extLst>
              <a:ext uri="{FF2B5EF4-FFF2-40B4-BE49-F238E27FC236}">
                <a16:creationId xmlns:a16="http://schemas.microsoft.com/office/drawing/2014/main" id="{609B2648-A125-067F-C904-24DBEBF171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7109" t="6722" r="27215" b="67150"/>
          <a:stretch/>
        </p:blipFill>
        <p:spPr>
          <a:xfrm>
            <a:off x="5580112" y="0"/>
            <a:ext cx="3563888" cy="116748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067944" y="252028"/>
            <a:ext cx="3923928" cy="8435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000" b="1" dirty="0">
                <a:solidFill>
                  <a:srgbClr val="FF0000"/>
                </a:solidFill>
                <a:cs typeface="B Titr" panose="00000700000000000000" pitchFamily="2" charset="-78"/>
              </a:rPr>
              <a:t>الف: استدلال چرایی طرح</a:t>
            </a:r>
          </a:p>
          <a:p>
            <a:r>
              <a:rPr lang="fa-IR" sz="1600" b="1" dirty="0">
                <a:solidFill>
                  <a:srgbClr val="FF0000"/>
                </a:solidFill>
                <a:cs typeface="B Titr" panose="00000700000000000000" pitchFamily="2" charset="-78"/>
              </a:rPr>
              <a:t>(چرا این طرح را می‌خواهیم انجام دهیم) 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E31AC7B4-4E50-E226-0C06-7F8D1CC9F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1192411"/>
            <a:ext cx="3168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a-IR" sz="2000" dirty="0">
                <a:latin typeface="Calibri" pitchFamily="34" charset="0"/>
                <a:cs typeface="B Titr" pitchFamily="2" charset="-78"/>
              </a:rPr>
              <a:t>3- سابقه طرح در داخل و خارج:</a:t>
            </a:r>
          </a:p>
        </p:txBody>
      </p:sp>
      <p:pic>
        <p:nvPicPr>
          <p:cNvPr id="5" name="Picture 4" descr="3 copy.jpg">
            <a:extLst>
              <a:ext uri="{FF2B5EF4-FFF2-40B4-BE49-F238E27FC236}">
                <a16:creationId xmlns:a16="http://schemas.microsoft.com/office/drawing/2014/main" id="{CF7BDFDC-BB2F-0111-884A-D0B71602FC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71262" b="30400"/>
          <a:stretch/>
        </p:blipFill>
        <p:spPr>
          <a:xfrm>
            <a:off x="0" y="0"/>
            <a:ext cx="989211" cy="134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5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 copy.jpg">
            <a:extLst>
              <a:ext uri="{FF2B5EF4-FFF2-40B4-BE49-F238E27FC236}">
                <a16:creationId xmlns:a16="http://schemas.microsoft.com/office/drawing/2014/main" id="{3DD08A4F-5390-3098-0A5C-8CDC2C38EF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7109" t="6722" r="27215" b="67150"/>
          <a:stretch/>
        </p:blipFill>
        <p:spPr>
          <a:xfrm>
            <a:off x="5580112" y="0"/>
            <a:ext cx="3563888" cy="116748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067944" y="161961"/>
            <a:ext cx="3923928" cy="8435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000" b="1" dirty="0">
                <a:solidFill>
                  <a:srgbClr val="FF0000"/>
                </a:solidFill>
                <a:cs typeface="B Titr" panose="00000700000000000000" pitchFamily="2" charset="-78"/>
              </a:rPr>
              <a:t>الف: استدلال چرایی طرح</a:t>
            </a:r>
          </a:p>
          <a:p>
            <a:r>
              <a:rPr lang="fa-IR" sz="1600" b="1" dirty="0">
                <a:solidFill>
                  <a:srgbClr val="FF0000"/>
                </a:solidFill>
                <a:cs typeface="B Titr" panose="00000700000000000000" pitchFamily="2" charset="-78"/>
              </a:rPr>
              <a:t>(چرا این طرح را می‌خواهیم انجام دهیم) 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E31AC7B4-4E50-E226-0C06-7F8D1CC9F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0040" y="1203598"/>
            <a:ext cx="50040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a-IR" sz="2000" dirty="0">
                <a:latin typeface="Calibri" pitchFamily="34" charset="0"/>
                <a:cs typeface="B Titr" pitchFamily="2" charset="-78"/>
              </a:rPr>
              <a:t>4- سوابق و تجربیات مجری مرتبط با موضوع طرح:</a:t>
            </a:r>
          </a:p>
        </p:txBody>
      </p:sp>
      <p:pic>
        <p:nvPicPr>
          <p:cNvPr id="5" name="Picture 4" descr="3 copy.jpg">
            <a:extLst>
              <a:ext uri="{FF2B5EF4-FFF2-40B4-BE49-F238E27FC236}">
                <a16:creationId xmlns:a16="http://schemas.microsoft.com/office/drawing/2014/main" id="{BAD171EB-4625-C4B8-F389-62C502CC45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71262" b="30400"/>
          <a:stretch/>
        </p:blipFill>
        <p:spPr>
          <a:xfrm>
            <a:off x="0" y="0"/>
            <a:ext cx="989211" cy="134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1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 copy.jpg">
            <a:extLst>
              <a:ext uri="{FF2B5EF4-FFF2-40B4-BE49-F238E27FC236}">
                <a16:creationId xmlns:a16="http://schemas.microsoft.com/office/drawing/2014/main" id="{45AE6FE5-92D5-ABF1-7FD8-4DEBE2B9CD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7109" t="6722" r="27215" b="67150"/>
          <a:stretch/>
        </p:blipFill>
        <p:spPr>
          <a:xfrm>
            <a:off x="5580112" y="13104"/>
            <a:ext cx="3563888" cy="116748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211960" y="175065"/>
            <a:ext cx="3923928" cy="8435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000" b="1" dirty="0">
                <a:solidFill>
                  <a:srgbClr val="FF0000"/>
                </a:solidFill>
                <a:cs typeface="B Titr" panose="00000700000000000000" pitchFamily="2" charset="-78"/>
              </a:rPr>
              <a:t>الف: استدلال چرایی طرح</a:t>
            </a:r>
          </a:p>
          <a:p>
            <a:r>
              <a:rPr lang="fa-IR" sz="1600" b="1" dirty="0">
                <a:solidFill>
                  <a:srgbClr val="FF0000"/>
                </a:solidFill>
                <a:cs typeface="B Titr" panose="00000700000000000000" pitchFamily="2" charset="-78"/>
              </a:rPr>
              <a:t>(چرا این طرح را می‌خواهیم انجام دهیم) 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E31AC7B4-4E50-E226-0C06-7F8D1CC9F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1183060"/>
            <a:ext cx="46805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a-IR" sz="2000" dirty="0">
                <a:latin typeface="Calibri" pitchFamily="34" charset="0"/>
                <a:cs typeface="B Titr" pitchFamily="2" charset="-78"/>
              </a:rPr>
              <a:t>5- زیرساخت‌های لازم برای اجرای طرح (کلیات):</a:t>
            </a:r>
          </a:p>
        </p:txBody>
      </p:sp>
      <p:pic>
        <p:nvPicPr>
          <p:cNvPr id="5" name="Picture 4" descr="3 copy.jpg">
            <a:extLst>
              <a:ext uri="{FF2B5EF4-FFF2-40B4-BE49-F238E27FC236}">
                <a16:creationId xmlns:a16="http://schemas.microsoft.com/office/drawing/2014/main" id="{69F88893-7ABF-A150-CFF2-612290BB81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71262" b="30400"/>
          <a:stretch/>
        </p:blipFill>
        <p:spPr>
          <a:xfrm>
            <a:off x="0" y="0"/>
            <a:ext cx="989211" cy="134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2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 copy.jpg">
            <a:extLst>
              <a:ext uri="{FF2B5EF4-FFF2-40B4-BE49-F238E27FC236}">
                <a16:creationId xmlns:a16="http://schemas.microsoft.com/office/drawing/2014/main" id="{08701499-6142-DF85-9EFA-159306A719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7109" t="6722" r="27215" b="67150"/>
          <a:stretch/>
        </p:blipFill>
        <p:spPr>
          <a:xfrm>
            <a:off x="5580112" y="0"/>
            <a:ext cx="3563888" cy="116748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355976" y="161961"/>
            <a:ext cx="3923928" cy="8435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000" b="1" dirty="0">
                <a:solidFill>
                  <a:srgbClr val="FF0000"/>
                </a:solidFill>
                <a:cs typeface="B Titr" panose="00000700000000000000" pitchFamily="2" charset="-78"/>
              </a:rPr>
              <a:t>ب: استدلال چگونگی طرح</a:t>
            </a:r>
          </a:p>
          <a:p>
            <a:r>
              <a:rPr lang="fa-IR" sz="1600" b="1" dirty="0">
                <a:solidFill>
                  <a:srgbClr val="FF0000"/>
                </a:solidFill>
                <a:cs typeface="B Titr" panose="00000700000000000000" pitchFamily="2" charset="-78"/>
              </a:rPr>
              <a:t>(چگونه این طرح را می‌خواهیم انجام دهیم) 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E31AC7B4-4E50-E226-0C06-7F8D1CC9F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048" y="1184523"/>
            <a:ext cx="4032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a-IR" sz="2000" dirty="0">
                <a:latin typeface="Calibri" pitchFamily="34" charset="0"/>
                <a:cs typeface="B Titr" pitchFamily="2" charset="-78"/>
              </a:rPr>
              <a:t>1- تشریح فنی و اقتصادی طرح:</a:t>
            </a:r>
          </a:p>
        </p:txBody>
      </p:sp>
      <p:pic>
        <p:nvPicPr>
          <p:cNvPr id="7" name="Picture 6" descr="3 copy.jpg">
            <a:extLst>
              <a:ext uri="{FF2B5EF4-FFF2-40B4-BE49-F238E27FC236}">
                <a16:creationId xmlns:a16="http://schemas.microsoft.com/office/drawing/2014/main" id="{41EC599D-F01C-AC3C-15DB-EC5CEDAF86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71262" b="30400"/>
          <a:stretch/>
        </p:blipFill>
        <p:spPr>
          <a:xfrm>
            <a:off x="0" y="0"/>
            <a:ext cx="989211" cy="134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7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960</Words>
  <Application>Microsoft Office PowerPoint</Application>
  <PresentationFormat>On-screen Show (16:9)</PresentationFormat>
  <Paragraphs>567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 Titr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سید مهدی لطیفی</dc:creator>
  <cp:lastModifiedBy>Shokri Nasim</cp:lastModifiedBy>
  <cp:revision>98</cp:revision>
  <dcterms:created xsi:type="dcterms:W3CDTF">2019-07-16T11:44:25Z</dcterms:created>
  <dcterms:modified xsi:type="dcterms:W3CDTF">2024-09-28T09:30:58Z</dcterms:modified>
</cp:coreProperties>
</file>