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1" r:id="rId4"/>
    <p:sldId id="279" r:id="rId5"/>
    <p:sldId id="280" r:id="rId6"/>
    <p:sldId id="270" r:id="rId7"/>
    <p:sldId id="294" r:id="rId8"/>
    <p:sldId id="295" r:id="rId9"/>
    <p:sldId id="271" r:id="rId10"/>
    <p:sldId id="272" r:id="rId11"/>
    <p:sldId id="258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96" r:id="rId21"/>
    <p:sldId id="293" r:id="rId22"/>
    <p:sldId id="299" r:id="rId23"/>
    <p:sldId id="297" r:id="rId24"/>
    <p:sldId id="298" r:id="rId25"/>
  </p:sldIdLst>
  <p:sldSz cx="9144000" cy="6858000" type="screen4x3"/>
  <p:notesSz cx="6761163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99DD60-1966-492F-AF35-2817255001D6}" type="datetimeFigureOut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184965-FF62-4DD3-AFFB-4AC45C23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7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7FF75-2C59-4FD9-BBFE-F02008F328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irst Slid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es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713163" y="0"/>
            <a:ext cx="1468437" cy="11430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12" descr="irost logo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0"/>
            <a:ext cx="18557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6168505" y="2133600"/>
            <a:ext cx="297549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askh" pitchFamily="2" charset="2"/>
                <a:cs typeface="B Nazanin" pitchFamily="2" charset="-78"/>
              </a:rPr>
              <a:t>وزارت علوم تحقیقات و فنآوری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askh" pitchFamily="2" charset="2"/>
                <a:cs typeface="B Nazanin" pitchFamily="2" charset="-78"/>
              </a:rPr>
              <a:t>سازمان پژوهشهای علمی و صنعتی ایران</a:t>
            </a:r>
            <a:endParaRPr lang="en-US" dirty="0">
              <a:ln w="952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askh" pitchFamily="2" charset="2"/>
              <a:cs typeface="B Nazanin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5943600" cy="23622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B Titr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267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B Titr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ED985-D6B5-4ABB-8194-DA19F6628F14}" type="datetime1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BEF0C-6761-46CD-9DF6-DB28C60AF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CF862-2A14-495B-8CA7-186676A43B7F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33821-328F-417B-AC44-E875D93C3D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84650-5F8C-4E6D-BDAE-DF9AE51EE848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D2FBD-1BA7-428D-A929-95F763B6DB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1" descr="lights_ppt_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611560" y="187355"/>
            <a:ext cx="7920880" cy="864096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algn="l">
              <a:defRPr sz="4400" b="1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611560" y="1556792"/>
            <a:ext cx="3528392" cy="3960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3"/>
          </p:nvPr>
        </p:nvSpPr>
        <p:spPr>
          <a:xfrm>
            <a:off x="5004048" y="1556792"/>
            <a:ext cx="3528392" cy="3960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1800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None/>
              <a:defRPr lang="de-DE" sz="1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227092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econd Slid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irost 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-30163"/>
            <a:ext cx="1336675" cy="14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B Titr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CCC0-1639-4CCB-A438-A4EEB05FE0DD}" type="datetime1">
              <a:rPr lang="en-US"/>
              <a:pPr>
                <a:defRPr/>
              </a:pPr>
              <a:t>3/29/2020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1F89-9077-498D-9FCA-C323E0F98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6671-1931-4AA0-B84E-6BCB36CFB07F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90F51-AA1D-4241-9162-35476B230C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0B71B-7AFF-4848-A41F-EC2E85F29333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747EB-18DF-4372-9961-A3C9D6883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AF1C-9362-4555-8D9F-D23FC3B28634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93E1C-A2C5-4CC9-BA3B-7D4DDF40BC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CADE-BAFB-4C60-ADB6-7796E260E796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8F9EB-9EE7-4E35-A8B3-E2144BD7B6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252A0-B7C9-4A91-8B7D-3C9D7169DA36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49141-0F9E-424C-B86F-8FAA97C076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139A-4A90-4E98-BF0D-66EB8D01534A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C38B9-62A6-44EC-9034-28DE5D7A1B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1027-92DA-4942-86C5-063A58CFBECE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63DAD-A0AB-4C8A-A57E-533E2324FB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econd Slid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569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C0D69E-1984-410D-BA12-448757205CD4}" type="datetime1">
              <a:rPr lang="en-US"/>
              <a:pPr>
                <a:defRPr/>
              </a:pPr>
              <a:t>3/29/2020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690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cs typeface="B Homa" pitchFamily="2" charset="-78"/>
              </a:defRPr>
            </a:lvl1pPr>
          </a:lstStyle>
          <a:p>
            <a:pPr>
              <a:defRPr/>
            </a:pPr>
            <a:r>
              <a:rPr lang="fa-IR"/>
              <a:t>دفتر فنآوری اطلاعات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69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54B337E0-872D-4456-995E-909087DA8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B Titr" pitchFamily="2" charset="-78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fa-IR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1033" name="Picture 9" descr="irost logo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43800" y="-30163"/>
            <a:ext cx="1336675" cy="145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2" r:id="rId12"/>
  </p:sldLayoutIdLst>
  <p:hf hdr="0"/>
  <p:txStyles>
    <p:titleStyle>
      <a:lvl1pPr algn="r" rtl="1" eaLnBrk="0" fontAlgn="base" hangingPunct="0">
        <a:spcBef>
          <a:spcPct val="0"/>
        </a:spcBef>
        <a:spcAft>
          <a:spcPct val="0"/>
        </a:spcAft>
        <a:defRPr sz="3600" b="1" kern="1200">
          <a:ln w="10160">
            <a:solidFill>
              <a:schemeClr val="accent1"/>
            </a:solidFill>
            <a:prstDash val="solid"/>
          </a:ln>
          <a:solidFill>
            <a:srgbClr val="FFFFFF"/>
          </a:solidFill>
          <a:effectLst>
            <a:outerShdw blurRad="38100" dist="32000" dir="5400000" algn="tl">
              <a:srgbClr val="000000">
                <a:alpha val="30000"/>
              </a:srgbClr>
            </a:outerShdw>
          </a:effectLst>
          <a:latin typeface="Times New Roman" pitchFamily="18" charset="0"/>
          <a:ea typeface="+mj-ea"/>
          <a:cs typeface="B Titr" pitchFamily="2" charset="-78"/>
        </a:defRPr>
      </a:lvl1pPr>
      <a:lvl2pPr algn="r" rtl="1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2pPr>
      <a:lvl3pPr algn="r" rtl="1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3pPr>
      <a:lvl4pPr algn="r" rtl="1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4pPr>
      <a:lvl5pPr algn="r" rtl="1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5pPr>
      <a:lvl6pPr marL="457200" algn="r" rtl="1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6pPr>
      <a:lvl7pPr marL="914400" algn="r" rtl="1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7pPr>
      <a:lvl8pPr marL="1371600" algn="r" rtl="1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8pPr>
      <a:lvl9pPr marL="1828800" algn="r" rtl="1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Times New Roman" pitchFamily="18" charset="0"/>
          <a:cs typeface="B Titr" pitchFamily="2" charset="-78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Nazanin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1</a:t>
            </a:r>
            <a:endParaRPr lang="en-US" dirty="0"/>
          </a:p>
        </p:txBody>
      </p:sp>
      <p:sp>
        <p:nvSpPr>
          <p:cNvPr id="4099" name="Date Placeholder 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  <p:sp>
        <p:nvSpPr>
          <p:cNvPr id="4100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ea typeface="B Homa"/>
              <a:cs typeface="B 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5" y="1257439"/>
            <a:ext cx="60198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عنوان طرح : </a:t>
            </a:r>
            <a:r>
              <a:rPr lang="fa-IR" sz="2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طراحی و ساخت گازی ساز زیست توده از نوع پایین سو </a:t>
            </a:r>
            <a:r>
              <a:rPr lang="fa-IR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(</a:t>
            </a:r>
            <a:r>
              <a:rPr lang="en-US" sz="2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Downdraft</a:t>
            </a:r>
            <a:r>
              <a:rPr lang="fa-IR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)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 </a:t>
            </a:r>
            <a:r>
              <a:rPr lang="fa-IR" sz="28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متناسب با شرایط منابع زيست توده ایران</a:t>
            </a:r>
          </a:p>
        </p:txBody>
      </p:sp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4648200" y="4343400"/>
            <a:ext cx="434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82625" indent="-682625" algn="r" rtl="1"/>
            <a:r>
              <a:rPr lang="fa-IR" sz="2400" dirty="0" smtClean="0">
                <a:latin typeface="Calibri" pitchFamily="34" charset="0"/>
                <a:cs typeface="B Titr" pitchFamily="2" charset="-78"/>
              </a:rPr>
              <a:t>مجریان: </a:t>
            </a:r>
            <a:endParaRPr lang="fa-IR" sz="2400" dirty="0" smtClean="0">
              <a:latin typeface="Calibri" pitchFamily="34" charset="0"/>
              <a:cs typeface="B Titr" pitchFamily="2" charset="-78"/>
            </a:endParaRPr>
          </a:p>
          <a:p>
            <a:pPr marL="682625" indent="-682625" algn="r" rtl="1"/>
            <a:r>
              <a:rPr lang="fa-IR" sz="2400" dirty="0" smtClean="0">
                <a:solidFill>
                  <a:srgbClr val="C00000"/>
                </a:solidFill>
                <a:latin typeface="Calibri" pitchFamily="34" charset="0"/>
                <a:cs typeface="B Titr" pitchFamily="2" charset="-78"/>
              </a:rPr>
              <a:t>دکتر </a:t>
            </a:r>
            <a:r>
              <a:rPr lang="fa-IR" sz="2400" dirty="0" smtClean="0">
                <a:solidFill>
                  <a:srgbClr val="C00000"/>
                </a:solidFill>
                <a:latin typeface="Calibri" pitchFamily="34" charset="0"/>
                <a:cs typeface="B Titr" pitchFamily="2" charset="-78"/>
              </a:rPr>
              <a:t>حسنعلی ازگلی</a:t>
            </a:r>
            <a:r>
              <a:rPr lang="fa-IR" sz="2400" dirty="0" smtClean="0">
                <a:latin typeface="Calibri" pitchFamily="34" charset="0"/>
                <a:cs typeface="B Titr" pitchFamily="2" charset="-78"/>
              </a:rPr>
              <a:t>، </a:t>
            </a:r>
            <a:endParaRPr lang="fa-IR" sz="2400" dirty="0" smtClean="0">
              <a:latin typeface="Calibri" pitchFamily="34" charset="0"/>
              <a:cs typeface="B Titr" pitchFamily="2" charset="-78"/>
            </a:endParaRPr>
          </a:p>
          <a:p>
            <a:pPr marL="682625" indent="-682625" algn="r" rtl="1"/>
            <a:r>
              <a:rPr lang="fa-IR" sz="2400" dirty="0" smtClean="0">
                <a:latin typeface="Calibri" pitchFamily="34" charset="0"/>
                <a:cs typeface="B Titr" pitchFamily="2" charset="-78"/>
              </a:rPr>
              <a:t>دکتر </a:t>
            </a:r>
            <a:r>
              <a:rPr lang="fa-IR" sz="2400" dirty="0" smtClean="0">
                <a:latin typeface="Calibri" pitchFamily="34" charset="0"/>
                <a:cs typeface="B Titr" pitchFamily="2" charset="-78"/>
              </a:rPr>
              <a:t>فواد فرحانی بغلانی، </a:t>
            </a:r>
            <a:endParaRPr lang="fa-IR" sz="2400" dirty="0" smtClean="0">
              <a:latin typeface="Calibri" pitchFamily="34" charset="0"/>
              <a:cs typeface="B Titr" pitchFamily="2" charset="-78"/>
            </a:endParaRPr>
          </a:p>
          <a:p>
            <a:pPr marL="682625" indent="-682625" algn="r" rtl="1"/>
            <a:r>
              <a:rPr lang="fa-IR" sz="2400" dirty="0" smtClean="0">
                <a:latin typeface="Calibri" pitchFamily="34" charset="0"/>
                <a:cs typeface="B Titr" pitchFamily="2" charset="-78"/>
              </a:rPr>
              <a:t>مهندس </a:t>
            </a:r>
            <a:r>
              <a:rPr lang="fa-IR" sz="2400" dirty="0">
                <a:latin typeface="Calibri" pitchFamily="34" charset="0"/>
                <a:cs typeface="B Titr" pitchFamily="2" charset="-78"/>
              </a:rPr>
              <a:t>کیوان سیدی </a:t>
            </a:r>
            <a:r>
              <a:rPr lang="fa-IR" sz="2400" dirty="0" smtClean="0">
                <a:latin typeface="Calibri" pitchFamily="34" charset="0"/>
                <a:cs typeface="B Titr" pitchFamily="2" charset="-78"/>
              </a:rPr>
              <a:t>نیاکی</a:t>
            </a:r>
            <a:r>
              <a:rPr lang="fa-IR" sz="1600" dirty="0" smtClean="0">
                <a:latin typeface="Calibri" pitchFamily="34" charset="0"/>
                <a:cs typeface="B Titr" pitchFamily="2" charset="-78"/>
              </a:rPr>
              <a:t>                                                                 </a:t>
            </a:r>
            <a:endParaRPr lang="fa-IR" sz="1600" dirty="0">
              <a:latin typeface="Calibri" pitchFamily="34" charset="0"/>
              <a:cs typeface="B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4267200"/>
            <a:ext cx="29718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000" dirty="0" smtClean="0">
                <a:ln w="12700">
                  <a:noFill/>
                  <a:prstDash val="solid"/>
                </a:ln>
                <a:latin typeface="+mn-lt"/>
                <a:cs typeface="B Titr" pitchFamily="2" charset="-78"/>
              </a:rPr>
              <a:t>پژوهشکده</a:t>
            </a:r>
            <a:r>
              <a:rPr lang="fa-IR" sz="2000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: مکانیک</a:t>
            </a:r>
            <a:endParaRPr lang="fa-IR" sz="2000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550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a-IR" sz="3200" b="1" dirty="0" smtClean="0">
                <a:ln w="50800"/>
                <a:solidFill>
                  <a:srgbClr val="FF0000"/>
                </a:solidFill>
                <a:cs typeface="B Titr" pitchFamily="2" charset="-78"/>
              </a:rPr>
              <a:t>سازمان پژوهش های علمی و صنعتی ایران</a:t>
            </a:r>
            <a:endParaRPr lang="en-US" sz="3200" b="1" dirty="0">
              <a:ln w="50800"/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8434" y="714356"/>
            <a:ext cx="3025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گازی ساز زیست توده</a:t>
            </a:r>
          </a:p>
          <a:p>
            <a:pPr algn="ctr" rtl="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(Biomass Gasifier)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440505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428868"/>
            <a:ext cx="4182019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50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358">
        <p:fade/>
      </p:transition>
    </mc:Choice>
    <mc:Fallback xmlns="">
      <p:transition advTm="103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هدف از اجراي طرح و </a:t>
            </a: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نتايج: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" y="17526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جزئیات مربوط به </a:t>
            </a:r>
            <a:r>
              <a:rPr lang="fa-IR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واکنش هایی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که در یک سیستم گازی ساز صورت </a:t>
            </a:r>
            <a:r>
              <a:rPr lang="fa-IR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می گیرند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و همچنین </a:t>
            </a:r>
            <a:r>
              <a:rPr lang="fa-I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اجزای اصلی مربوط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به یک دستگاه گازی ساز در بخش بعدی تحقیق حاضر ارائه شده است. در این بخش با تمرکز بر </a:t>
            </a:r>
            <a:r>
              <a:rPr lang="fa-IR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ویژگی های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سوخت زیست توده و پراکندگی آن در سطح کشور، به بیان </a:t>
            </a:r>
            <a:r>
              <a:rPr lang="fa-IR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واکنش های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اصلی و </a:t>
            </a:r>
            <a:r>
              <a:rPr lang="fa-I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مراحل سه گانه روی دادن این </a:t>
            </a:r>
            <a:r>
              <a:rPr lang="fa-I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واکنش ها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طی فرآیند گازی سازی اشاره شده است.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" y="17526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همچنین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پارامترها و </a:t>
            </a:r>
            <a:r>
              <a:rPr lang="fa-I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خروجی های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مورد انتظار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یک سیستم گازی ساز زیست توده در این بخش تشریح شده است. در این قسمت به روش محاسبه راندمان سیستم، میزان تولید گاز قابل احتراق، مشکلات احتمالی و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الزامات پیاده سازی یک دستگاه گازی ساز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پرداخته شده است.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57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" y="167008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براساس تفکیک </a:t>
            </a:r>
            <a:r>
              <a:rPr lang="fa-IR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بخش های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مختلف، گزارشی از فرآیندهای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طراحی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نقشه کشی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تولید قطعات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و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مونتاژ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اجزای مختلف ارائه شده است. در این طرح، یک سیلندر به عنوان راکتور دستگاه گازی ساز که در قسمت پایینی آن یک سطح </a:t>
            </a:r>
            <a:r>
              <a:rPr lang="fa-IR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شبکه ای 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طراحی شده است، از دیدگاه مکانیکی طراحی شد و سپس فرآیندهای ساخت شامل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برشکاری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</a:t>
            </a:r>
            <a:r>
              <a:rPr lang="fa-IR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جوشکاری</a:t>
            </a:r>
            <a:r>
              <a:rPr lang="fa-IR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و غیره بر روی آن به انجام رسیده است.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889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910615"/>
            <a:ext cx="3276600" cy="459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1447092"/>
            <a:ext cx="4301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برخی از نقشه مربوط به قسمت راکتور گازی ساز</a:t>
            </a:r>
            <a:endParaRPr lang="en-US" sz="20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04965"/>
            <a:ext cx="3674604" cy="519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2547" y="1447092"/>
            <a:ext cx="5503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برخی از قطعات برش خورده مربوط به قسمت راکتور گازی ساز</a:t>
            </a:r>
            <a:endParaRPr lang="en-US" sz="20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10" name="Picture 9" descr="D:\بابا جدید\گازی ساز ازگلی\gasifire\20180503_1407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3442"/>
            <a:ext cx="4648200" cy="250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276600"/>
            <a:ext cx="3542473" cy="265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0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53273" y="1447092"/>
            <a:ext cx="4262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مراحل ساخت و مونتاژ اجزای دستگاه گازی ساز</a:t>
            </a:r>
            <a:endParaRPr lang="en-US" sz="20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11" name="Picture 10" descr="D:\بابا جدید\گازی ساز ازگلی\gasifire\20180512_160121.jpg"/>
          <p:cNvPicPr/>
          <p:nvPr/>
        </p:nvPicPr>
        <p:blipFill>
          <a:blip r:embed="rId2" cstate="print"/>
          <a:srcRect l="16288" r="13749"/>
          <a:stretch>
            <a:fillRect/>
          </a:stretch>
        </p:blipFill>
        <p:spPr bwMode="auto">
          <a:xfrm rot="5400000">
            <a:off x="627357" y="1782127"/>
            <a:ext cx="2165985" cy="213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:\بابا جدید\گازی ساز ازگلی\gasifire\20180619_2018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3720" y="1878725"/>
            <a:ext cx="3312160" cy="21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57" y="4295428"/>
            <a:ext cx="2487384" cy="1865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055" y="4114800"/>
            <a:ext cx="1710945" cy="22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53273" y="1447092"/>
            <a:ext cx="4262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0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مراحل ساخت و مونتاژ اجزای دستگاه گازی ساز</a:t>
            </a:r>
            <a:endParaRPr lang="en-US" sz="20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13" name="Picture 12" descr="D:\بابا جدید\گازی ساز ازگلی\۲۰۱۸۰۵۳۰_۱۹۳۸۵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2575" y="2376461"/>
            <a:ext cx="2868930" cy="215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D:\بابا جدید\گازی ساز ازگلی\۲۰۱۸۰۷۲۲_۱۸۳۸۰۹ - Cop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1266" y="2017686"/>
            <a:ext cx="2994660" cy="224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D:\بابا جدید\گازی ساز ازگلی\gasifire\20180619_2018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6934" y="2743200"/>
            <a:ext cx="3759066" cy="253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7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9380" y="1463010"/>
            <a:ext cx="3102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راه اندازی دستگاه گازی ساز</a:t>
            </a:r>
            <a:endParaRPr lang="en-US" sz="24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11" name="Picture 10" descr="C:\Users\ALI OZGOLI\Downloads\20190519_1710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85533" y="2619667"/>
            <a:ext cx="4114800" cy="207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ALI OZGOLI\Downloads\20190519_1710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8753" y="2563646"/>
            <a:ext cx="4114800" cy="218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ALI OZGOLI\Downloads\20190519_1713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1518" y="2985794"/>
            <a:ext cx="4680605" cy="2485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1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6149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ea typeface="B Homa"/>
              <a:cs typeface="B 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010400" cy="1295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rtl="1" fontAlgn="auto">
              <a:spcAft>
                <a:spcPts val="0"/>
              </a:spcAft>
              <a:defRPr/>
            </a:pPr>
            <a:r>
              <a:rPr lang="fa-IR" sz="36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B Titr" pitchFamily="2" charset="-78"/>
              </a:rPr>
              <a:t>مراحل انجام تحقیق:</a:t>
            </a:r>
            <a:endParaRPr lang="en-US" sz="36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9380" y="1463010"/>
            <a:ext cx="3102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راه اندازی دستگاه گازی ساز</a:t>
            </a:r>
            <a:endParaRPr lang="en-US" sz="24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13" name="Picture 12" descr="C:\Users\ALI OZGOLI\Downloads\20190519_1631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4705" y="2690478"/>
            <a:ext cx="4780280" cy="254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ALI OZGOLI\Downloads\20190305_1513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92285"/>
            <a:ext cx="5296535" cy="3971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4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>شرح مختصر علمی طرح: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/>
            <a:endParaRPr lang="fa-IR" smtClean="0"/>
          </a:p>
          <a:p>
            <a:pPr eaLnBrk="1" hangingPunct="1">
              <a:buFont typeface="Arial" pitchFamily="34" charset="0"/>
              <a:buNone/>
            </a:pPr>
            <a:r>
              <a:rPr lang="fa-IR" smtClean="0"/>
              <a:t> 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2</a:t>
            </a:r>
            <a:endParaRPr lang="en-US" dirty="0"/>
          </a:p>
        </p:txBody>
      </p:sp>
      <p:sp>
        <p:nvSpPr>
          <p:cNvPr id="5125" name="Date Placeholder 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5126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600200"/>
            <a:ext cx="8686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گازی­سازی </a:t>
            </a:r>
            <a:r>
              <a:rPr lang="fa-I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Gasification</a:t>
            </a:r>
            <a:r>
              <a:rPr lang="fa-IR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 </a:t>
            </a:r>
            <a:r>
              <a:rPr lang="ar-SA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فرآیندی 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است که در آن مواد حاوی کربن مانند زیست توده و زغال سنگ در دمای بالا</a:t>
            </a:r>
            <a:r>
              <a:rPr lang="ar-SA" sz="3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بیش از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°C</a:t>
            </a:r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700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</a:t>
            </a:r>
            <a:r>
              <a:rPr lang="ar-SA" sz="3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حضور اکسیژن و یا یک عامل اکسید کننده مانند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CO</a:t>
            </a:r>
            <a:r>
              <a:rPr lang="en-US" sz="3600" b="1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هوا، اکسیژن یا بخار به </a:t>
            </a:r>
            <a:r>
              <a:rPr lang="ar-S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منواکسیدکربن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</a:t>
            </a:r>
            <a:r>
              <a:rPr lang="ar-S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هیدروژن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</a:t>
            </a:r>
            <a:r>
              <a:rPr lang="ar-S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متان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، </a:t>
            </a:r>
            <a:r>
              <a:rPr lang="ar-SA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دی اکسید کربن</a:t>
            </a:r>
            <a:r>
              <a:rPr lang="ar-S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و همچنین هیدروکربن­های سبک مانند اتان و پروپان و هیدروکربن­های سنگین­تر مانند قطران، تبدیل می­شود.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>شرح مختصر علمی طرح: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6</a:t>
            </a:r>
            <a:endParaRPr lang="en-US" dirty="0"/>
          </a:p>
        </p:txBody>
      </p:sp>
      <p:sp>
        <p:nvSpPr>
          <p:cNvPr id="5125" name="Date Placeholder 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5126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7" y="2044555"/>
            <a:ext cx="4232946" cy="317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23" y="1835796"/>
            <a:ext cx="2022089" cy="3592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0998" y="2600598"/>
            <a:ext cx="3592228" cy="20626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" y="570966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گازی­ساز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زیست توده پایین سو ساخته شده در 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سازمان پژوهش های علمی و صنعتی ایران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73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>شرح مختصر علمی طرح: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7</a:t>
            </a:r>
            <a:endParaRPr lang="en-US" dirty="0"/>
          </a:p>
        </p:txBody>
      </p:sp>
      <p:sp>
        <p:nvSpPr>
          <p:cNvPr id="5125" name="Date Placeholder 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5126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5909343" cy="44320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570966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آزمون عملکرد </a:t>
            </a:r>
            <a:r>
              <a:rPr lang="ar-S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گازی­ساز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زیست توده پایین سو ساخته شده در 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سازمان پژوهش های علمی و صنعتی ایران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49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>شرح مختصر علمی طرح: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7</a:t>
            </a:r>
            <a:endParaRPr lang="en-US" dirty="0"/>
          </a:p>
        </p:txBody>
      </p:sp>
      <p:sp>
        <p:nvSpPr>
          <p:cNvPr id="5125" name="Date Placeholder 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5126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70966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آزمون عملکرد </a:t>
            </a:r>
            <a:r>
              <a:rPr lang="ar-S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گازی­ساز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زیست توده پایین سو ساخته شده در 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سازمان پژوهش های علمی و صنعتی ایران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37710"/>
            <a:ext cx="74168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611188" y="71438"/>
            <a:ext cx="7921625" cy="620712"/>
          </a:xfrm>
        </p:spPr>
        <p:txBody>
          <a:bodyPr/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altLang="fa-IR" sz="4000" smtClean="0">
                <a:solidFill>
                  <a:schemeClr val="bg1"/>
                </a:solidFill>
                <a:cs typeface="B Nazanin" panose="00000400000000000000" pitchFamily="2" charset="-78"/>
              </a:rPr>
              <a:t>سازمان پژوهش‌هاي علمي صنعتي ايران</a:t>
            </a:r>
            <a:endParaRPr lang="en-US" altLang="en-US" sz="4000" dirty="0" smtClean="0">
              <a:solidFill>
                <a:schemeClr val="bg1"/>
              </a:solidFill>
            </a:endParaRPr>
          </a:p>
        </p:txBody>
      </p:sp>
      <p:pic>
        <p:nvPicPr>
          <p:cNvPr id="34819" name="Picture 1" descr="TETRA_6_15_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429000"/>
            <a:ext cx="2233612" cy="1257300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3429000"/>
            <a:ext cx="2354262" cy="1238250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25" descr="DSCF0710"/>
          <p:cNvSpPr>
            <a:spLocks noChangeArrowheads="1"/>
          </p:cNvSpPr>
          <p:nvPr/>
        </p:nvSpPr>
        <p:spPr bwMode="auto">
          <a:xfrm>
            <a:off x="2441575" y="857250"/>
            <a:ext cx="2087563" cy="23764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a-IR" altLang="en-US"/>
          </a:p>
        </p:txBody>
      </p:sp>
      <p:sp>
        <p:nvSpPr>
          <p:cNvPr id="34822" name="Rectangle 21" descr="نسل جديد"/>
          <p:cNvSpPr>
            <a:spLocks noChangeArrowheads="1"/>
          </p:cNvSpPr>
          <p:nvPr/>
        </p:nvSpPr>
        <p:spPr bwMode="auto">
          <a:xfrm>
            <a:off x="500063" y="857250"/>
            <a:ext cx="1714500" cy="2376488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a-IR" altLang="en-US"/>
          </a:p>
        </p:txBody>
      </p:sp>
      <p:pic>
        <p:nvPicPr>
          <p:cNvPr id="3482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873625"/>
            <a:ext cx="3081337" cy="192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875213"/>
            <a:ext cx="3063875" cy="1919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857250"/>
            <a:ext cx="3887788" cy="2382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Content Placeholder 13" descr="arm IROST.png"/>
          <p:cNvPicPr>
            <a:picLocks noGrp="1" noChangeAspect="1"/>
          </p:cNvPicPr>
          <p:nvPr>
            <p:ph idx="429496729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5951538"/>
            <a:ext cx="884238" cy="844550"/>
          </a:xfrm>
          <a:prstGeom prst="rect">
            <a:avLst/>
          </a:prstGeom>
          <a:solidFill>
            <a:schemeClr val="tx1">
              <a:alpha val="70979"/>
            </a:schemeClr>
          </a:solidFill>
        </p:spPr>
      </p:pic>
      <p:pic>
        <p:nvPicPr>
          <p:cNvPr id="34827" name="Picture 8" descr="0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429000"/>
            <a:ext cx="3305175" cy="2447925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5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556">
        <p:fade/>
      </p:transition>
    </mc:Choice>
    <mc:Fallback xmlns="">
      <p:transition advTm="155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AutoShape 6" descr="Image result for ‫سازمان پژوهشهای علمی و صنعتی ایران‬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8" name="AutoShape 8" descr="Image result for ‫سازمان پژوهشهای علمی و صنعتی ایران‬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0" name="AutoShape 10" descr="Image result for ‫سازمان پژوهشهای علمی و صنعتی ایران‬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85852" y="2786058"/>
            <a:ext cx="66784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a-IR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itchFamily="2" charset="-78"/>
              </a:rPr>
              <a:t>با تشکر از توجه شما</a:t>
            </a:r>
            <a:endParaRPr lang="en-US" sz="6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304800"/>
            <a:ext cx="6141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>
                <a:ln w="50800"/>
                <a:solidFill>
                  <a:srgbClr val="FFC000"/>
                </a:solidFill>
                <a:cs typeface="B Titr" pitchFamily="2" charset="-78"/>
              </a:rPr>
              <a:t>سازمان پژوهش های علمی و صنعتی ایران</a:t>
            </a:r>
            <a:endParaRPr lang="en-US" sz="3200" b="1" dirty="0">
              <a:ln w="50800"/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5851" y="4267200"/>
            <a:ext cx="6678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a-IR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itchFamily="2" charset="-78"/>
              </a:rPr>
              <a:t>دکتر حسنعلی ازگلی</a:t>
            </a:r>
          </a:p>
          <a:p>
            <a:pPr algn="ctr" rtl="1">
              <a:defRPr/>
            </a:pPr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Titr" pitchFamily="2" charset="-78"/>
              </a:rPr>
              <a:t>a.ozgoli@irost.org</a:t>
            </a:r>
            <a:endParaRPr lang="en-US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0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297"/>
    </mc:Choice>
    <mc:Fallback xmlns="">
      <p:transition advTm="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>شرح مختصر علمی طرح: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3</a:t>
            </a:r>
            <a:endParaRPr lang="en-US" dirty="0"/>
          </a:p>
        </p:txBody>
      </p:sp>
      <p:sp>
        <p:nvSpPr>
          <p:cNvPr id="5125" name="Date Placeholder 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5126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</p:txBody>
      </p:sp>
      <p:pic>
        <p:nvPicPr>
          <p:cNvPr id="1026" name="Picture 2" descr="https://img3.exportersindia.com/product_images/bc-full/dir_52/1547708/tbl_spec_32992_p_1048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6743"/>
            <a:ext cx="3019425" cy="51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62425" y="3200400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گازی­ساز</a:t>
            </a:r>
            <a:r>
              <a:rPr lang="fa-IR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زیست توده پایین سو</a:t>
            </a:r>
            <a:r>
              <a:rPr lang="ar-S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(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Downdraft Biomass Gasifier</a:t>
            </a:r>
            <a:r>
              <a:rPr lang="fa-IR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59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550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a-IR" sz="3200" b="1" dirty="0" smtClean="0">
                <a:ln w="50800"/>
                <a:solidFill>
                  <a:srgbClr val="FF0000"/>
                </a:solidFill>
                <a:cs typeface="B Titr" pitchFamily="2" charset="-78"/>
              </a:rPr>
              <a:t>سازمان پژوهش های علمی و صنعتی ایران</a:t>
            </a:r>
            <a:endParaRPr lang="en-US" sz="3200" b="1" dirty="0">
              <a:ln w="50800"/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8434" y="571480"/>
            <a:ext cx="3025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گازی ساز زیست توده</a:t>
            </a:r>
          </a:p>
          <a:p>
            <a:pPr algn="ctr" rtl="0"/>
            <a:r>
              <a:rPr lang="en-US" sz="2800" b="1" dirty="0" smtClean="0"/>
              <a:t>(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Biomass Gasifier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158" y="1714488"/>
            <a:ext cx="6958800" cy="400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84969" y="714356"/>
            <a:ext cx="43909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b="1" dirty="0" smtClean="0">
                <a:solidFill>
                  <a:srgbClr val="A50021"/>
                </a:solidFill>
                <a:cs typeface="B Nazanin" pitchFamily="2" charset="-78"/>
              </a:rPr>
              <a:t>تولید انرژی از منابع زیست توده</a:t>
            </a:r>
          </a:p>
          <a:p>
            <a:pPr algn="ctr"/>
            <a:r>
              <a:rPr lang="fa-IR" b="1" dirty="0" smtClean="0">
                <a:solidFill>
                  <a:srgbClr val="000099"/>
                </a:solidFill>
                <a:cs typeface="B Nazanin" pitchFamily="2" charset="-78"/>
              </a:rPr>
              <a:t>(پسماندهای شهری، کشاورزی و صنعتی)</a:t>
            </a:r>
            <a:endParaRPr lang="en-US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358">
        <p:fade/>
      </p:transition>
    </mc:Choice>
    <mc:Fallback xmlns="">
      <p:transition advTm="103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550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a-IR" sz="3200" b="1" dirty="0" smtClean="0">
                <a:ln w="50800"/>
                <a:solidFill>
                  <a:srgbClr val="FF0000"/>
                </a:solidFill>
                <a:cs typeface="B Titr" pitchFamily="2" charset="-78"/>
              </a:rPr>
              <a:t>سازمان پژوهش های علمی و صنعتی ایران</a:t>
            </a:r>
            <a:endParaRPr lang="en-US" sz="3200" b="1" dirty="0">
              <a:ln w="50800"/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715689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27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358">
        <p:fade/>
      </p:transition>
    </mc:Choice>
    <mc:Fallback xmlns="">
      <p:transition advTm="103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550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a-IR" sz="3200" b="1" dirty="0" smtClean="0">
                <a:ln w="50800"/>
                <a:solidFill>
                  <a:srgbClr val="FF0000"/>
                </a:solidFill>
                <a:cs typeface="B Titr" pitchFamily="2" charset="-78"/>
              </a:rPr>
              <a:t>سازمان پژوهش های علمی و صنعتی ایران</a:t>
            </a:r>
            <a:endParaRPr lang="en-US" sz="3200" b="1" dirty="0">
              <a:ln w="50800"/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8434" y="714356"/>
            <a:ext cx="3025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گازی ساز زیست توده</a:t>
            </a:r>
          </a:p>
          <a:p>
            <a:pPr algn="ctr" rtl="0"/>
            <a:r>
              <a:rPr lang="en-US" sz="2800" b="1" dirty="0" smtClean="0"/>
              <a:t>(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Biomass Gasifier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14" name="Picture 13" descr="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5943600" cy="4457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95952" y="2143116"/>
            <a:ext cx="3227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ظرفیت: </a:t>
            </a:r>
            <a:r>
              <a:rPr lang="en-US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kW</a:t>
            </a:r>
            <a:r>
              <a:rPr lang="fa-IR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 </a:t>
            </a:r>
            <a:r>
              <a:rPr lang="en-US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10</a:t>
            </a:r>
            <a:endParaRPr lang="fa-IR" b="1" dirty="0" smtClean="0">
              <a:solidFill>
                <a:srgbClr val="A50021"/>
              </a:solidFill>
              <a:latin typeface="Times New Roman" panose="02020603050405020304" pitchFamily="18" charset="0"/>
              <a:cs typeface="B Nazanin" pitchFamily="2" charset="-78"/>
            </a:endParaRPr>
          </a:p>
          <a:p>
            <a:pPr algn="ctr" rtl="1"/>
            <a:r>
              <a:rPr lang="fa-IR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حجم مخزن: </a:t>
            </a:r>
            <a:r>
              <a:rPr lang="en-US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5 kg</a:t>
            </a:r>
            <a:endParaRPr lang="fa-IR" b="1" dirty="0" smtClean="0">
              <a:solidFill>
                <a:srgbClr val="A50021"/>
              </a:solidFill>
              <a:latin typeface="Times New Roman" panose="02020603050405020304" pitchFamily="18" charset="0"/>
              <a:cs typeface="B Nazanin" pitchFamily="2" charset="-78"/>
            </a:endParaRPr>
          </a:p>
          <a:p>
            <a:pPr algn="ctr" rtl="1"/>
            <a:r>
              <a:rPr lang="fa-IR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قدرت دمنده: </a:t>
            </a:r>
            <a:r>
              <a:rPr lang="en-US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B Nazanin" pitchFamily="2" charset="-78"/>
              </a:rPr>
              <a:t>55 Watt</a:t>
            </a:r>
            <a:endParaRPr lang="fa-IR" b="1" dirty="0" smtClean="0">
              <a:solidFill>
                <a:srgbClr val="A50021"/>
              </a:solidFill>
              <a:latin typeface="Times New Roman" panose="02020603050405020304" pitchFamily="18" charset="0"/>
              <a:cs typeface="B Nazanin" pitchFamily="2" charset="-78"/>
            </a:endParaRPr>
          </a:p>
          <a:p>
            <a:pPr algn="ctr" rtl="1"/>
            <a:r>
              <a:rPr lang="fa-IR" sz="1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B Nazanin" pitchFamily="2" charset="-78"/>
              </a:rPr>
              <a:t>حداکثر حجم گاز تولیدی: </a:t>
            </a:r>
            <a:r>
              <a:rPr lang="en-US" sz="1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B Nazanin" pitchFamily="2" charset="-78"/>
              </a:rPr>
              <a:t>m</a:t>
            </a:r>
            <a:r>
              <a:rPr lang="en-US" sz="1800" b="1" baseline="30000" dirty="0" smtClean="0">
                <a:solidFill>
                  <a:srgbClr val="000099"/>
                </a:solidFill>
                <a:latin typeface="Times New Roman" panose="02020603050405020304" pitchFamily="18" charset="0"/>
                <a:cs typeface="B Nazanin" pitchFamily="2" charset="-78"/>
              </a:rPr>
              <a:t>3</a:t>
            </a:r>
            <a:r>
              <a:rPr lang="en-US" sz="1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B Nazanin" pitchFamily="2" charset="-78"/>
              </a:rPr>
              <a:t>/hr</a:t>
            </a:r>
            <a:r>
              <a:rPr lang="fa-IR" sz="1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B Nazanin" pitchFamily="2" charset="-78"/>
              </a:rPr>
              <a:t> </a:t>
            </a:r>
            <a:r>
              <a:rPr lang="en-US" sz="1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B Nazanin" pitchFamily="2" charset="-78"/>
              </a:rPr>
              <a:t>120</a:t>
            </a:r>
            <a:endParaRPr lang="fa-IR" sz="2000" b="1" dirty="0" smtClean="0">
              <a:solidFill>
                <a:srgbClr val="000099"/>
              </a:solidFill>
              <a:latin typeface="Times New Roman" panose="02020603050405020304" pitchFamily="18" charset="0"/>
              <a:cs typeface="B Nazanin" pitchFamily="2" charset="-78"/>
            </a:endParaRPr>
          </a:p>
          <a:p>
            <a:pPr algn="ctr" rtl="1"/>
            <a:endParaRPr 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38139"/>
      </p:ext>
    </p:extLst>
  </p:cSld>
  <p:clrMapOvr>
    <a:masterClrMapping/>
  </p:clrMapOvr>
  <p:transition advTm="2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550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a-IR" sz="3200" b="1" dirty="0" smtClean="0">
                <a:ln w="50800"/>
                <a:solidFill>
                  <a:srgbClr val="FF0000"/>
                </a:solidFill>
                <a:cs typeface="B Titr" pitchFamily="2" charset="-78"/>
              </a:rPr>
              <a:t>سازمان پژوهش های علمی و صنعتی ایران</a:t>
            </a:r>
            <a:endParaRPr lang="en-US" sz="3200" b="1" dirty="0">
              <a:ln w="50800"/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8434" y="571480"/>
            <a:ext cx="3025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گازی ساز زیست توده</a:t>
            </a:r>
          </a:p>
          <a:p>
            <a:pPr algn="ctr" rtl="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(Biomass Gasifier)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071546"/>
            <a:ext cx="4364195" cy="523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340704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799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358">
        <p:fade/>
      </p:transition>
    </mc:Choice>
    <mc:Fallback xmlns="">
      <p:transition advTm="103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/>
              <a:t>شرح مختصر علمی طرح: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/>
              <a:t>5</a:t>
            </a:r>
            <a:endParaRPr lang="en-US" dirty="0"/>
          </a:p>
        </p:txBody>
      </p:sp>
      <p:sp>
        <p:nvSpPr>
          <p:cNvPr id="5125" name="Date Placeholder 4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  <p:sp>
        <p:nvSpPr>
          <p:cNvPr id="5126" name="Footer Placeholder 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a-IR" smtClean="0">
              <a:ea typeface="B Homa"/>
              <a:cs typeface="B Hom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82761"/>
            <a:ext cx="3399769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47849"/>
            <a:ext cx="5105400" cy="38290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570966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گازی­ساز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زیست توده پایین سو ساخته شده در </a:t>
            </a:r>
            <a:r>
              <a:rPr lang="fa-IR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سازمان پژوهش های علمی و صنعتی ایران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63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550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a-IR" sz="3200" b="1" dirty="0" smtClean="0">
                <a:ln w="50800"/>
                <a:solidFill>
                  <a:srgbClr val="FF0000"/>
                </a:solidFill>
                <a:cs typeface="B Titr" pitchFamily="2" charset="-78"/>
              </a:rPr>
              <a:t>سازمان پژوهش های علمی و صنعتی ایران</a:t>
            </a:r>
            <a:endParaRPr lang="en-US" sz="3200" b="1" dirty="0">
              <a:ln w="50800"/>
              <a:solidFill>
                <a:srgbClr val="FF0000"/>
              </a:solidFill>
              <a:cs typeface="B Titr" pitchFamily="2" charset="-78"/>
            </a:endParaRPr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53" y="1285860"/>
            <a:ext cx="591830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078434" y="714356"/>
            <a:ext cx="3025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800" b="1" dirty="0" smtClean="0">
                <a:cs typeface="B Nazanin" pitchFamily="2" charset="-78"/>
              </a:rPr>
              <a:t>گازی ساز زیست توده</a:t>
            </a:r>
          </a:p>
          <a:p>
            <a:pPr algn="ctr" rtl="0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(Biomass Gasifier)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500306"/>
            <a:ext cx="2857488" cy="158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20363" y="2038641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b="1" dirty="0" smtClean="0">
                <a:solidFill>
                  <a:srgbClr val="A50021"/>
                </a:solidFill>
                <a:cs typeface="B Nazanin" pitchFamily="2" charset="-78"/>
              </a:rPr>
              <a:t>محتوی گاز تولیدی:</a:t>
            </a:r>
            <a:endParaRPr lang="en-US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358">
        <p:fade/>
      </p:transition>
    </mc:Choice>
    <mc:Fallback xmlns="">
      <p:transition advTm="103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659</Words>
  <Application>Microsoft Office PowerPoint</Application>
  <PresentationFormat>On-screen Show (4:3)</PresentationFormat>
  <Paragraphs>102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 Homa</vt:lpstr>
      <vt:lpstr>B Nazanin</vt:lpstr>
      <vt:lpstr>B Titr</vt:lpstr>
      <vt:lpstr>Calibri</vt:lpstr>
      <vt:lpstr>Naskh</vt:lpstr>
      <vt:lpstr>Times New Roman</vt:lpstr>
      <vt:lpstr>Office Theme</vt:lpstr>
      <vt:lpstr>PowerPoint Presentation</vt:lpstr>
      <vt:lpstr>شرح مختصر علمی طرح:</vt:lpstr>
      <vt:lpstr>شرح مختصر علمی طرح:</vt:lpstr>
      <vt:lpstr>PowerPoint Presentation</vt:lpstr>
      <vt:lpstr>PowerPoint Presentation</vt:lpstr>
      <vt:lpstr>PowerPoint Presentation</vt:lpstr>
      <vt:lpstr>PowerPoint Presentation</vt:lpstr>
      <vt:lpstr>شرح مختصر علمی طرح:</vt:lpstr>
      <vt:lpstr>PowerPoint Presentation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شرح مختصر علمی طرح:</vt:lpstr>
      <vt:lpstr>شرح مختصر علمی طرح:</vt:lpstr>
      <vt:lpstr>شرح مختصر علمی طرح:</vt:lpstr>
      <vt:lpstr>سازمان پژوهش‌هاي علمي صنعتي ايران</vt:lpstr>
      <vt:lpstr>PowerPoint Presentation</vt:lpstr>
    </vt:vector>
  </TitlesOfParts>
  <Company>ATN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Alireza</dc:creator>
  <cp:lastModifiedBy>ALI OZGOLI</cp:lastModifiedBy>
  <cp:revision>72</cp:revision>
  <cp:lastPrinted>2020-03-29T17:13:31Z</cp:lastPrinted>
  <dcterms:created xsi:type="dcterms:W3CDTF">2010-02-09T15:12:22Z</dcterms:created>
  <dcterms:modified xsi:type="dcterms:W3CDTF">2020-03-29T17:15:02Z</dcterms:modified>
</cp:coreProperties>
</file>