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4"/>
  </p:notesMasterIdLst>
  <p:sldIdLst>
    <p:sldId id="256" r:id="rId2"/>
    <p:sldId id="257" r:id="rId3"/>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150" d="100"/>
          <a:sy n="150" d="100"/>
        </p:scale>
        <p:origin x="24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9BA067-6D85-4133-B279-C0EF1F960403}" type="datetimeFigureOut">
              <a:rPr lang="en-US" smtClean="0"/>
              <a:t>6/11/2024</a:t>
            </a:fld>
            <a:endParaRPr lang="en-US"/>
          </a:p>
        </p:txBody>
      </p:sp>
      <p:sp>
        <p:nvSpPr>
          <p:cNvPr id="4" name="Slide Image Placeholder 3"/>
          <p:cNvSpPr>
            <a:spLocks noGrp="1" noRot="1" noChangeAspect="1"/>
          </p:cNvSpPr>
          <p:nvPr>
            <p:ph type="sldImg" idx="2"/>
          </p:nvPr>
        </p:nvSpPr>
        <p:spPr>
          <a:xfrm>
            <a:off x="2360613" y="1143000"/>
            <a:ext cx="21367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53E379-84A6-4D78-8242-C4061CCF1CD0}" type="slidenum">
              <a:rPr lang="en-US" smtClean="0"/>
              <a:t>‹#›</a:t>
            </a:fld>
            <a:endParaRPr lang="en-US"/>
          </a:p>
        </p:txBody>
      </p:sp>
    </p:spTree>
    <p:extLst>
      <p:ext uri="{BB962C8B-B14F-4D97-AF65-F5344CB8AC3E}">
        <p14:creationId xmlns:p14="http://schemas.microsoft.com/office/powerpoint/2010/main" val="53924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5767484-1C5F-446C-A349-4F683642745F}" type="datetimeFigureOut">
              <a:rPr lang="en-US" smtClean="0"/>
              <a:t>6/11/2024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1C7C71-0B84-417F-BB4B-D7BDB3DFB6AB}" type="slidenum">
              <a:rPr lang="en-US" smtClean="0"/>
              <a:t>‹#›</a:t>
            </a:fld>
            <a:endParaRPr lang="en-US"/>
          </a:p>
        </p:txBody>
      </p:sp>
    </p:spTree>
    <p:extLst>
      <p:ext uri="{BB962C8B-B14F-4D97-AF65-F5344CB8AC3E}">
        <p14:creationId xmlns:p14="http://schemas.microsoft.com/office/powerpoint/2010/main" val="85016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767484-1C5F-446C-A349-4F683642745F}" type="datetimeFigureOut">
              <a:rPr lang="en-US" smtClean="0"/>
              <a:t>6/11/2024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1C7C71-0B84-417F-BB4B-D7BDB3DFB6AB}" type="slidenum">
              <a:rPr lang="en-US" smtClean="0"/>
              <a:t>‹#›</a:t>
            </a:fld>
            <a:endParaRPr lang="en-US"/>
          </a:p>
        </p:txBody>
      </p:sp>
    </p:spTree>
    <p:extLst>
      <p:ext uri="{BB962C8B-B14F-4D97-AF65-F5344CB8AC3E}">
        <p14:creationId xmlns:p14="http://schemas.microsoft.com/office/powerpoint/2010/main" val="20376067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767484-1C5F-446C-A349-4F683642745F}" type="datetimeFigureOut">
              <a:rPr lang="en-US" smtClean="0"/>
              <a:t>6/11/2024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1C7C71-0B84-417F-BB4B-D7BDB3DFB6AB}" type="slidenum">
              <a:rPr lang="en-US" smtClean="0"/>
              <a:t>‹#›</a:t>
            </a:fld>
            <a:endParaRPr lang="en-US"/>
          </a:p>
        </p:txBody>
      </p:sp>
    </p:spTree>
    <p:extLst>
      <p:ext uri="{BB962C8B-B14F-4D97-AF65-F5344CB8AC3E}">
        <p14:creationId xmlns:p14="http://schemas.microsoft.com/office/powerpoint/2010/main" val="35744169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767484-1C5F-446C-A349-4F683642745F}" type="datetimeFigureOut">
              <a:rPr lang="en-US" smtClean="0"/>
              <a:t>6/11/2024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1C7C71-0B84-417F-BB4B-D7BDB3DFB6AB}" type="slidenum">
              <a:rPr lang="en-US" smtClean="0"/>
              <a:t>‹#›</a:t>
            </a:fld>
            <a:endParaRPr lang="en-US"/>
          </a:p>
        </p:txBody>
      </p:sp>
    </p:spTree>
    <p:extLst>
      <p:ext uri="{BB962C8B-B14F-4D97-AF65-F5344CB8AC3E}">
        <p14:creationId xmlns:p14="http://schemas.microsoft.com/office/powerpoint/2010/main" val="32366855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767484-1C5F-446C-A349-4F683642745F}" type="datetimeFigureOut">
              <a:rPr lang="en-US" smtClean="0"/>
              <a:t>6/11/2024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1C7C71-0B84-417F-BB4B-D7BDB3DFB6AB}" type="slidenum">
              <a:rPr lang="en-US" smtClean="0"/>
              <a:t>‹#›</a:t>
            </a:fld>
            <a:endParaRPr lang="en-US"/>
          </a:p>
        </p:txBody>
      </p:sp>
    </p:spTree>
    <p:extLst>
      <p:ext uri="{BB962C8B-B14F-4D97-AF65-F5344CB8AC3E}">
        <p14:creationId xmlns:p14="http://schemas.microsoft.com/office/powerpoint/2010/main" val="3698468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5767484-1C5F-446C-A349-4F683642745F}" type="datetimeFigureOut">
              <a:rPr lang="en-US" smtClean="0"/>
              <a:t>6/11/2024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1C7C71-0B84-417F-BB4B-D7BDB3DFB6AB}" type="slidenum">
              <a:rPr lang="en-US" smtClean="0"/>
              <a:t>‹#›</a:t>
            </a:fld>
            <a:endParaRPr lang="en-US"/>
          </a:p>
        </p:txBody>
      </p:sp>
    </p:spTree>
    <p:extLst>
      <p:ext uri="{BB962C8B-B14F-4D97-AF65-F5344CB8AC3E}">
        <p14:creationId xmlns:p14="http://schemas.microsoft.com/office/powerpoint/2010/main" val="3993488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5767484-1C5F-446C-A349-4F683642745F}" type="datetimeFigureOut">
              <a:rPr lang="en-US" smtClean="0"/>
              <a:t>6/11/2024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1C7C71-0B84-417F-BB4B-D7BDB3DFB6AB}" type="slidenum">
              <a:rPr lang="en-US" smtClean="0"/>
              <a:t>‹#›</a:t>
            </a:fld>
            <a:endParaRPr lang="en-US"/>
          </a:p>
        </p:txBody>
      </p:sp>
    </p:spTree>
    <p:extLst>
      <p:ext uri="{BB962C8B-B14F-4D97-AF65-F5344CB8AC3E}">
        <p14:creationId xmlns:p14="http://schemas.microsoft.com/office/powerpoint/2010/main" val="1348331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5767484-1C5F-446C-A349-4F683642745F}" type="datetimeFigureOut">
              <a:rPr lang="en-US" smtClean="0"/>
              <a:t>6/11/2024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1C7C71-0B84-417F-BB4B-D7BDB3DFB6AB}" type="slidenum">
              <a:rPr lang="en-US" smtClean="0"/>
              <a:t>‹#›</a:t>
            </a:fld>
            <a:endParaRPr lang="en-US"/>
          </a:p>
        </p:txBody>
      </p:sp>
    </p:spTree>
    <p:extLst>
      <p:ext uri="{BB962C8B-B14F-4D97-AF65-F5344CB8AC3E}">
        <p14:creationId xmlns:p14="http://schemas.microsoft.com/office/powerpoint/2010/main" val="5170006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767484-1C5F-446C-A349-4F683642745F}" type="datetimeFigureOut">
              <a:rPr lang="en-US" smtClean="0"/>
              <a:t>6/11/2024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1C7C71-0B84-417F-BB4B-D7BDB3DFB6AB}" type="slidenum">
              <a:rPr lang="en-US" smtClean="0"/>
              <a:t>‹#›</a:t>
            </a:fld>
            <a:endParaRPr lang="en-US"/>
          </a:p>
        </p:txBody>
      </p:sp>
    </p:spTree>
    <p:extLst>
      <p:ext uri="{BB962C8B-B14F-4D97-AF65-F5344CB8AC3E}">
        <p14:creationId xmlns:p14="http://schemas.microsoft.com/office/powerpoint/2010/main" val="1253700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5767484-1C5F-446C-A349-4F683642745F}" type="datetimeFigureOut">
              <a:rPr lang="en-US" smtClean="0"/>
              <a:t>6/11/2024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1C7C71-0B84-417F-BB4B-D7BDB3DFB6AB}" type="slidenum">
              <a:rPr lang="en-US" smtClean="0"/>
              <a:t>‹#›</a:t>
            </a:fld>
            <a:endParaRPr lang="en-US"/>
          </a:p>
        </p:txBody>
      </p:sp>
    </p:spTree>
    <p:extLst>
      <p:ext uri="{BB962C8B-B14F-4D97-AF65-F5344CB8AC3E}">
        <p14:creationId xmlns:p14="http://schemas.microsoft.com/office/powerpoint/2010/main" val="31892054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5767484-1C5F-446C-A349-4F683642745F}" type="datetimeFigureOut">
              <a:rPr lang="en-US" smtClean="0"/>
              <a:t>6/11/2024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1C7C71-0B84-417F-BB4B-D7BDB3DFB6AB}" type="slidenum">
              <a:rPr lang="en-US" smtClean="0"/>
              <a:t>‹#›</a:t>
            </a:fld>
            <a:endParaRPr lang="en-US"/>
          </a:p>
        </p:txBody>
      </p:sp>
    </p:spTree>
    <p:extLst>
      <p:ext uri="{BB962C8B-B14F-4D97-AF65-F5344CB8AC3E}">
        <p14:creationId xmlns:p14="http://schemas.microsoft.com/office/powerpoint/2010/main" val="3992885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B5767484-1C5F-446C-A349-4F683642745F}" type="datetimeFigureOut">
              <a:rPr lang="en-US" smtClean="0"/>
              <a:t>6/11/2024</a:t>
            </a:fld>
            <a:endParaRPr 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3A1C7C71-0B84-417F-BB4B-D7BDB3DFB6AB}" type="slidenum">
              <a:rPr lang="en-US" smtClean="0"/>
              <a:t>‹#›</a:t>
            </a:fld>
            <a:endParaRPr lang="en-US"/>
          </a:p>
        </p:txBody>
      </p:sp>
    </p:spTree>
    <p:extLst>
      <p:ext uri="{BB962C8B-B14F-4D97-AF65-F5344CB8AC3E}">
        <p14:creationId xmlns:p14="http://schemas.microsoft.com/office/powerpoint/2010/main" val="172994292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8.png"/><Relationship Id="rId18" Type="http://schemas.openxmlformats.org/officeDocument/2006/relationships/hyperlink" Target="https://irost.org/materials/" TargetMode="External"/><Relationship Id="rId3" Type="http://schemas.microsoft.com/office/2007/relationships/hdphoto" Target="../media/hdphoto1.wdp"/><Relationship Id="rId7" Type="http://schemas.microsoft.com/office/2007/relationships/hdphoto" Target="../media/hdphoto2.wdp"/><Relationship Id="rId12" Type="http://schemas.microsoft.com/office/2007/relationships/hdphoto" Target="../media/hdphoto4.wdp"/><Relationship Id="rId17" Type="http://schemas.openxmlformats.org/officeDocument/2006/relationships/image" Target="../media/image11.jpeg"/><Relationship Id="rId2" Type="http://schemas.openxmlformats.org/officeDocument/2006/relationships/image" Target="../media/image1.png"/><Relationship Id="rId16" Type="http://schemas.openxmlformats.org/officeDocument/2006/relationships/image" Target="../media/image10.png"/><Relationship Id="rId20" Type="http://schemas.microsoft.com/office/2007/relationships/hdphoto" Target="../media/hdphoto6.wdp"/><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7.png"/><Relationship Id="rId5" Type="http://schemas.openxmlformats.org/officeDocument/2006/relationships/image" Target="../media/image3.png"/><Relationship Id="rId15" Type="http://schemas.openxmlformats.org/officeDocument/2006/relationships/image" Target="../media/image9.png"/><Relationship Id="rId10" Type="http://schemas.microsoft.com/office/2007/relationships/hdphoto" Target="../media/hdphoto3.wdp"/><Relationship Id="rId19" Type="http://schemas.openxmlformats.org/officeDocument/2006/relationships/image" Target="../media/image12.png"/><Relationship Id="rId4" Type="http://schemas.openxmlformats.org/officeDocument/2006/relationships/image" Target="../media/image2.png"/><Relationship Id="rId9" Type="http://schemas.openxmlformats.org/officeDocument/2006/relationships/image" Target="../media/image6.png"/><Relationship Id="rId14" Type="http://schemas.microsoft.com/office/2007/relationships/hdphoto" Target="../media/hdphoto5.wdp"/></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13" Type="http://schemas.microsoft.com/office/2007/relationships/hdphoto" Target="../media/hdphoto9.wdp"/><Relationship Id="rId18" Type="http://schemas.microsoft.com/office/2007/relationships/hdphoto" Target="../media/hdphoto11.wdp"/><Relationship Id="rId3" Type="http://schemas.microsoft.com/office/2007/relationships/hdphoto" Target="../media/hdphoto1.wdp"/><Relationship Id="rId7" Type="http://schemas.openxmlformats.org/officeDocument/2006/relationships/image" Target="../media/image13.jpeg"/><Relationship Id="rId12" Type="http://schemas.openxmlformats.org/officeDocument/2006/relationships/image" Target="../media/image16.png"/><Relationship Id="rId17" Type="http://schemas.openxmlformats.org/officeDocument/2006/relationships/image" Target="../media/image19.png"/><Relationship Id="rId2" Type="http://schemas.openxmlformats.org/officeDocument/2006/relationships/image" Target="../media/image1.png"/><Relationship Id="rId16" Type="http://schemas.openxmlformats.org/officeDocument/2006/relationships/image" Target="../media/image18.jpeg"/><Relationship Id="rId20" Type="http://schemas.microsoft.com/office/2007/relationships/hdphoto" Target="../media/hdphoto6.wdp"/><Relationship Id="rId1" Type="http://schemas.openxmlformats.org/officeDocument/2006/relationships/slideLayout" Target="../slideLayouts/slideLayout1.xml"/><Relationship Id="rId6" Type="http://schemas.openxmlformats.org/officeDocument/2006/relationships/hyperlink" Target="https://irost.org/materials/" TargetMode="External"/><Relationship Id="rId11" Type="http://schemas.microsoft.com/office/2007/relationships/hdphoto" Target="../media/hdphoto8.wdp"/><Relationship Id="rId5" Type="http://schemas.openxmlformats.org/officeDocument/2006/relationships/image" Target="../media/image3.png"/><Relationship Id="rId15" Type="http://schemas.microsoft.com/office/2007/relationships/hdphoto" Target="../media/hdphoto10.wdp"/><Relationship Id="rId10" Type="http://schemas.openxmlformats.org/officeDocument/2006/relationships/image" Target="../media/image15.png"/><Relationship Id="rId19" Type="http://schemas.openxmlformats.org/officeDocument/2006/relationships/image" Target="../media/image12.png"/><Relationship Id="rId4" Type="http://schemas.openxmlformats.org/officeDocument/2006/relationships/image" Target="../media/image2.png"/><Relationship Id="rId9" Type="http://schemas.microsoft.com/office/2007/relationships/hdphoto" Target="../media/hdphoto7.wdp"/><Relationship Id="rId1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a:extLst>
              <a:ext uri="{FF2B5EF4-FFF2-40B4-BE49-F238E27FC236}">
                <a16:creationId xmlns:a16="http://schemas.microsoft.com/office/drawing/2014/main" id="{DE8A9613-860F-F52D-0F66-D5E938BCCB2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15000"/>
                    </a14:imgEffect>
                  </a14:imgLayer>
                </a14:imgProps>
              </a:ext>
              <a:ext uri="{28A0092B-C50C-407E-A947-70E740481C1C}">
                <a14:useLocalDpi xmlns:a14="http://schemas.microsoft.com/office/drawing/2010/main" val="0"/>
              </a:ext>
            </a:extLst>
          </a:blip>
          <a:srcRect l="16417" r="46452"/>
          <a:stretch/>
        </p:blipFill>
        <p:spPr bwMode="auto">
          <a:xfrm>
            <a:off x="-24639" y="0"/>
            <a:ext cx="6882639" cy="990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a:extLst>
              <a:ext uri="{FF2B5EF4-FFF2-40B4-BE49-F238E27FC236}">
                <a16:creationId xmlns:a16="http://schemas.microsoft.com/office/drawing/2014/main" id="{CF3DAF53-BB17-6C62-9F0E-AB289FF83EA7}"/>
              </a:ext>
            </a:extLst>
          </p:cNvPr>
          <p:cNvPicPr>
            <a:picLocks noChangeAspect="1" noChangeArrowheads="1"/>
          </p:cNvPicPr>
          <p:nvPr/>
        </p:nvPicPr>
        <p:blipFill>
          <a:blip r:embed="rId4">
            <a:extLst>
              <a:ext uri="{BEBA8EAE-BF5A-486C-A8C5-ECC9F3942E4B}">
                <a14:imgProps xmlns:a14="http://schemas.microsoft.com/office/drawing/2010/main">
                  <a14:imgLayer r:embed="rId3">
                    <a14:imgEffect>
                      <a14:sharpenSoften amount="-100000"/>
                    </a14:imgEffect>
                    <a14:imgEffect>
                      <a14:brightnessContrast bright="15000"/>
                    </a14:imgEffect>
                  </a14:imgLayer>
                </a14:imgProps>
              </a:ext>
              <a:ext uri="{28A0092B-C50C-407E-A947-70E740481C1C}">
                <a14:useLocalDpi xmlns:a14="http://schemas.microsoft.com/office/drawing/2010/main" val="0"/>
              </a:ext>
            </a:extLst>
          </a:blip>
          <a:srcRect r="46452"/>
          <a:stretch>
            <a:fillRect/>
          </a:stretch>
        </p:blipFill>
        <p:spPr bwMode="auto">
          <a:xfrm>
            <a:off x="-67203" y="1393384"/>
            <a:ext cx="6858000" cy="16483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a:extLst>
              <a:ext uri="{FF2B5EF4-FFF2-40B4-BE49-F238E27FC236}">
                <a16:creationId xmlns:a16="http://schemas.microsoft.com/office/drawing/2014/main" id="{8648E953-9D66-97AB-D673-3D9199C78D67}"/>
              </a:ext>
            </a:extLst>
          </p:cNvPr>
          <p:cNvPicPr>
            <a:picLocks noChangeAspect="1" noChangeArrowheads="1"/>
          </p:cNvPicPr>
          <p:nvPr/>
        </p:nvPicPr>
        <p:blipFill>
          <a:blip r:embed="rId5">
            <a:extLst>
              <a:ext uri="{BEBA8EAE-BF5A-486C-A8C5-ECC9F3942E4B}">
                <a14:imgProps xmlns:a14="http://schemas.microsoft.com/office/drawing/2010/main">
                  <a14:imgLayer r:embed="rId3">
                    <a14:imgEffect>
                      <a14:sharpenSoften amount="15000"/>
                    </a14:imgEffect>
                    <a14:imgEffect>
                      <a14:brightnessContrast bright="15000"/>
                    </a14:imgEffect>
                  </a14:imgLayer>
                </a14:imgProps>
              </a:ext>
              <a:ext uri="{28A0092B-C50C-407E-A947-70E740481C1C}">
                <a14:useLocalDpi xmlns:a14="http://schemas.microsoft.com/office/drawing/2010/main" val="0"/>
              </a:ext>
            </a:extLst>
          </a:blip>
          <a:srcRect r="46452"/>
          <a:stretch>
            <a:fillRect/>
          </a:stretch>
        </p:blipFill>
        <p:spPr bwMode="auto">
          <a:xfrm>
            <a:off x="-24639" y="0"/>
            <a:ext cx="6858000" cy="16483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D12C2E6-3DFE-E17E-213C-5D931C5D821B}"/>
              </a:ext>
            </a:extLst>
          </p:cNvPr>
          <p:cNvSpPr>
            <a:spLocks noGrp="1"/>
          </p:cNvSpPr>
          <p:nvPr>
            <p:ph type="ctrTitle"/>
          </p:nvPr>
        </p:nvSpPr>
        <p:spPr>
          <a:xfrm>
            <a:off x="0" y="129627"/>
            <a:ext cx="6686550" cy="760749"/>
          </a:xfrm>
        </p:spPr>
        <p:txBody>
          <a:bodyPr>
            <a:normAutofit fontScale="90000"/>
          </a:bodyPr>
          <a:lstStyle/>
          <a:p>
            <a:pPr rtl="1"/>
            <a:r>
              <a:rPr lang="fa-IR" sz="2800" b="1" dirty="0">
                <a:solidFill>
                  <a:schemeClr val="bg1"/>
                </a:solidFill>
                <a:latin typeface="Palatino Linotype" panose="02040502050505030304" pitchFamily="18" charset="0"/>
                <a:cs typeface="B Nazanin" panose="00000400000000000000" pitchFamily="2" charset="-78"/>
              </a:rPr>
              <a:t>منیزیم (فلز هزاره سوم) </a:t>
            </a:r>
            <a:br>
              <a:rPr lang="en-US" sz="2800" b="1" dirty="0">
                <a:solidFill>
                  <a:schemeClr val="bg1"/>
                </a:solidFill>
                <a:latin typeface="Palatino Linotype" panose="02040502050505030304" pitchFamily="18" charset="0"/>
                <a:cs typeface="B Nazanin" panose="00000400000000000000" pitchFamily="2" charset="-78"/>
              </a:rPr>
            </a:br>
            <a:r>
              <a:rPr lang="fa-IR" sz="2800" b="1" dirty="0">
                <a:solidFill>
                  <a:schemeClr val="bg1"/>
                </a:solidFill>
                <a:latin typeface="Palatino Linotype" panose="02040502050505030304" pitchFamily="18" charset="0"/>
                <a:cs typeface="B Nazanin" panose="00000400000000000000" pitchFamily="2" charset="-78"/>
              </a:rPr>
              <a:t> </a:t>
            </a:r>
            <a:r>
              <a:rPr lang="en-US" sz="2400" b="1" dirty="0" err="1">
                <a:solidFill>
                  <a:schemeClr val="bg1"/>
                </a:solidFill>
                <a:latin typeface="Palatino Linotype" panose="02040502050505030304" pitchFamily="18" charset="0"/>
                <a:cs typeface="B Nazanin" panose="00000400000000000000" pitchFamily="2" charset="-78"/>
              </a:rPr>
              <a:t>ARTofMag</a:t>
            </a:r>
            <a:endParaRPr lang="en-US" sz="2800" b="1" dirty="0">
              <a:solidFill>
                <a:schemeClr val="bg1"/>
              </a:solidFill>
              <a:latin typeface="Palatino Linotype" panose="02040502050505030304" pitchFamily="18" charset="0"/>
              <a:cs typeface="B Nazanin" panose="00000400000000000000" pitchFamily="2" charset="-78"/>
            </a:endParaRPr>
          </a:p>
        </p:txBody>
      </p:sp>
      <p:pic>
        <p:nvPicPr>
          <p:cNvPr id="5" name="Picture 4">
            <a:extLst>
              <a:ext uri="{FF2B5EF4-FFF2-40B4-BE49-F238E27FC236}">
                <a16:creationId xmlns:a16="http://schemas.microsoft.com/office/drawing/2014/main" id="{08FE3265-C321-FBC7-C529-D8FC5CF586C8}"/>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4000"/>
                    </a14:imgEffect>
                  </a14:imgLayer>
                </a14:imgProps>
              </a:ext>
            </a:extLst>
          </a:blip>
          <a:stretch>
            <a:fillRect/>
          </a:stretch>
        </p:blipFill>
        <p:spPr>
          <a:xfrm>
            <a:off x="386524" y="1124205"/>
            <a:ext cx="2459214" cy="1905891"/>
          </a:xfrm>
          <a:prstGeom prst="rect">
            <a:avLst/>
          </a:prstGeom>
        </p:spPr>
      </p:pic>
      <p:sp>
        <p:nvSpPr>
          <p:cNvPr id="11" name="Oval 10">
            <a:extLst>
              <a:ext uri="{FF2B5EF4-FFF2-40B4-BE49-F238E27FC236}">
                <a16:creationId xmlns:a16="http://schemas.microsoft.com/office/drawing/2014/main" id="{500C0B25-15D1-A832-0E29-D19C1EC0B088}"/>
              </a:ext>
            </a:extLst>
          </p:cNvPr>
          <p:cNvSpPr/>
          <p:nvPr/>
        </p:nvSpPr>
        <p:spPr>
          <a:xfrm>
            <a:off x="2009775" y="1334170"/>
            <a:ext cx="76200" cy="2571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45341D2-711B-E0E5-D72F-933BC6E43229}"/>
              </a:ext>
            </a:extLst>
          </p:cNvPr>
          <p:cNvSpPr txBox="1"/>
          <p:nvPr/>
        </p:nvSpPr>
        <p:spPr>
          <a:xfrm>
            <a:off x="3232262" y="983550"/>
            <a:ext cx="3239215" cy="1969770"/>
          </a:xfrm>
          <a:prstGeom prst="rect">
            <a:avLst/>
          </a:prstGeom>
          <a:noFill/>
        </p:spPr>
        <p:txBody>
          <a:bodyPr wrap="square" rtlCol="0">
            <a:spAutoFit/>
          </a:bodyPr>
          <a:lstStyle/>
          <a:p>
            <a:pPr marL="171450" indent="-171450" algn="justLow" rtl="1">
              <a:buFont typeface="Arial" panose="020B0604020202020204" pitchFamily="34" charset="0"/>
              <a:buChar char="•"/>
            </a:pPr>
            <a:r>
              <a:rPr lang="fa-IR" sz="1400" b="1" dirty="0">
                <a:solidFill>
                  <a:schemeClr val="bg1"/>
                </a:solidFill>
                <a:cs typeface="B Nazanin" panose="00000400000000000000" pitchFamily="2" charset="-78"/>
              </a:rPr>
              <a:t>منیزیم</a:t>
            </a:r>
          </a:p>
          <a:p>
            <a:pPr algn="justLow" rtl="1"/>
            <a:r>
              <a:rPr lang="fa-IR" sz="1200" dirty="0">
                <a:solidFill>
                  <a:schemeClr val="bg1"/>
                </a:solidFill>
                <a:cs typeface="B Nazanin" panose="00000400000000000000" pitchFamily="2" charset="-78"/>
              </a:rPr>
              <a:t>    - سبکترین فلز ساختاری در دنیا </a:t>
            </a:r>
          </a:p>
          <a:p>
            <a:pPr algn="justLow" rtl="1"/>
            <a:r>
              <a:rPr lang="fa-IR" sz="1200" dirty="0">
                <a:solidFill>
                  <a:schemeClr val="bg1"/>
                </a:solidFill>
                <a:cs typeface="B Nazanin" panose="00000400000000000000" pitchFamily="2" charset="-78"/>
              </a:rPr>
              <a:t>    - بالاترین نسبت استحکام به وزن</a:t>
            </a:r>
          </a:p>
          <a:p>
            <a:pPr algn="justLow" rtl="1"/>
            <a:r>
              <a:rPr lang="fa-IR" sz="1200" dirty="0">
                <a:solidFill>
                  <a:schemeClr val="bg1"/>
                </a:solidFill>
                <a:cs typeface="B Nazanin" panose="00000400000000000000" pitchFamily="2" charset="-78"/>
              </a:rPr>
              <a:t>    - هفتمین عنصر فراوان در پوسته زمین</a:t>
            </a:r>
          </a:p>
          <a:p>
            <a:pPr algn="justLow" rtl="1"/>
            <a:r>
              <a:rPr lang="fa-IR" sz="1200" dirty="0">
                <a:solidFill>
                  <a:schemeClr val="bg1"/>
                </a:solidFill>
                <a:cs typeface="B Nazanin" panose="00000400000000000000" pitchFamily="2" charset="-78"/>
              </a:rPr>
              <a:t>    - چهارمین عنصر موجود در بدن</a:t>
            </a:r>
          </a:p>
          <a:p>
            <a:pPr algn="justLow" rtl="1"/>
            <a:r>
              <a:rPr lang="fa-IR" sz="1200" dirty="0">
                <a:solidFill>
                  <a:schemeClr val="bg1"/>
                </a:solidFill>
                <a:cs typeface="B Nazanin" panose="00000400000000000000" pitchFamily="2" charset="-78"/>
              </a:rPr>
              <a:t>    - زیست سازگار</a:t>
            </a:r>
          </a:p>
          <a:p>
            <a:pPr algn="justLow" rtl="1"/>
            <a:r>
              <a:rPr lang="fa-IR" sz="1200" dirty="0">
                <a:solidFill>
                  <a:schemeClr val="bg1"/>
                </a:solidFill>
                <a:cs typeface="B Nazanin" panose="00000400000000000000" pitchFamily="2" charset="-78"/>
              </a:rPr>
              <a:t>    - به دلیل گرمایش و جوشش زمین، یکی از مهمترین چالشهای زمین گازهای گلخانه ای است و به همین دلیل منیزیم به عنوان سبک ترین فلز بسیار با استحکام نقش بسزایی در کاهش مصرف انرژی و سوخت دارد.</a:t>
            </a:r>
            <a:endParaRPr lang="en-US" sz="1200" dirty="0">
              <a:solidFill>
                <a:schemeClr val="bg1"/>
              </a:solidFill>
              <a:cs typeface="B Nazanin" panose="00000400000000000000" pitchFamily="2" charset="-78"/>
            </a:endParaRPr>
          </a:p>
        </p:txBody>
      </p:sp>
      <p:pic>
        <p:nvPicPr>
          <p:cNvPr id="13" name="Picture 3" descr="C:\Users\ahmad\Desktop\PROJECTS\PAPERS (Mine)\Paper 23-Zaeem F-Degradation and Biocompatibility of XM11 (Behzad, MR Shokoohi)\In Vivo\210121-Radio graphy of First Rat-Dr Gholami\Radigraphy-Art Work 1.png">
            <a:extLst>
              <a:ext uri="{FF2B5EF4-FFF2-40B4-BE49-F238E27FC236}">
                <a16:creationId xmlns:a16="http://schemas.microsoft.com/office/drawing/2014/main" id="{B9657A54-14A0-6E6E-B484-64AD3CA3844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60242" y="5660428"/>
            <a:ext cx="1807502" cy="18079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plates - albarq medical">
            <a:extLst>
              <a:ext uri="{FF2B5EF4-FFF2-40B4-BE49-F238E27FC236}">
                <a16:creationId xmlns:a16="http://schemas.microsoft.com/office/drawing/2014/main" id="{E0166653-D420-971E-59B9-57A71E3FA465}"/>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5400" b="96600" l="22000" r="77467">
                        <a14:foregroundMark x1="49200" y1="5800" x2="48800" y2="9600"/>
                        <a14:foregroundMark x1="29067" y1="14000" x2="45467" y2="81400"/>
                        <a14:foregroundMark x1="45467" y1="81400" x2="47733" y2="82000"/>
                        <a14:foregroundMark x1="48533" y1="92200" x2="48000" y2="96600"/>
                        <a14:foregroundMark x1="22000" y1="16000" x2="22000" y2="16000"/>
                      </a14:backgroundRemoval>
                    </a14:imgEffect>
                  </a14:imgLayer>
                </a14:imgProps>
              </a:ext>
              <a:ext uri="{28A0092B-C50C-407E-A947-70E740481C1C}">
                <a14:useLocalDpi xmlns:a14="http://schemas.microsoft.com/office/drawing/2010/main" val="0"/>
              </a:ext>
            </a:extLst>
          </a:blip>
          <a:srcRect l="18000" r="15866"/>
          <a:stretch/>
        </p:blipFill>
        <p:spPr bwMode="auto">
          <a:xfrm>
            <a:off x="3429000" y="5856575"/>
            <a:ext cx="1327722" cy="133842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AAB8C86-C8CA-6B4C-C17D-F0ECF5A480E1}"/>
              </a:ext>
            </a:extLst>
          </p:cNvPr>
          <p:cNvSpPr txBox="1"/>
          <p:nvPr/>
        </p:nvSpPr>
        <p:spPr>
          <a:xfrm>
            <a:off x="381586" y="5873626"/>
            <a:ext cx="2459214" cy="1015663"/>
          </a:xfrm>
          <a:prstGeom prst="rect">
            <a:avLst/>
          </a:prstGeom>
          <a:noFill/>
        </p:spPr>
        <p:txBody>
          <a:bodyPr wrap="square" rtlCol="0">
            <a:spAutoFit/>
          </a:bodyPr>
          <a:lstStyle/>
          <a:p>
            <a:pPr marL="171450" indent="-171450" algn="justLow" rtl="1">
              <a:buFont typeface="Arial" panose="020B0604020202020204" pitchFamily="34" charset="0"/>
              <a:buChar char="•"/>
            </a:pPr>
            <a:r>
              <a:rPr lang="fa-IR" sz="1200" b="1" dirty="0">
                <a:solidFill>
                  <a:schemeClr val="bg1"/>
                </a:solidFill>
                <a:cs typeface="B Nazanin" panose="00000400000000000000" pitchFamily="2" charset="-78"/>
              </a:rPr>
              <a:t>ایمپلنت زیست تخریب پذیر منیزیمی</a:t>
            </a:r>
          </a:p>
          <a:p>
            <a:pPr algn="justLow" rtl="1"/>
            <a:r>
              <a:rPr lang="fa-IR" sz="1200" dirty="0">
                <a:solidFill>
                  <a:schemeClr val="bg1"/>
                </a:solidFill>
                <a:cs typeface="B Nazanin" panose="00000400000000000000" pitchFamily="2" charset="-78"/>
              </a:rPr>
              <a:t>    - قابلیت جذب در بدن </a:t>
            </a:r>
          </a:p>
          <a:p>
            <a:pPr algn="justLow" rtl="1"/>
            <a:r>
              <a:rPr lang="fa-IR" sz="1200" dirty="0">
                <a:solidFill>
                  <a:schemeClr val="bg1"/>
                </a:solidFill>
                <a:cs typeface="B Nazanin" panose="00000400000000000000" pitchFamily="2" charset="-78"/>
              </a:rPr>
              <a:t>    - حذف جراحی دوم برای خروج ایمپلنت</a:t>
            </a:r>
          </a:p>
          <a:p>
            <a:pPr algn="justLow" rtl="1"/>
            <a:r>
              <a:rPr lang="fa-IR" sz="1200" b="1" dirty="0">
                <a:solidFill>
                  <a:schemeClr val="bg1"/>
                </a:solidFill>
                <a:cs typeface="B Nazanin" panose="00000400000000000000" pitchFamily="2" charset="-78"/>
              </a:rPr>
              <a:t>    - شواهد مبارزه با سرطان</a:t>
            </a:r>
          </a:p>
          <a:p>
            <a:pPr algn="justLow" rtl="1"/>
            <a:r>
              <a:rPr lang="fa-IR" sz="1200" b="1" dirty="0">
                <a:solidFill>
                  <a:schemeClr val="bg1"/>
                </a:solidFill>
                <a:cs typeface="B Nazanin" panose="00000400000000000000" pitchFamily="2" charset="-78"/>
              </a:rPr>
              <a:t>    - نرخ کنترل شده تجزیه</a:t>
            </a:r>
            <a:endParaRPr lang="en-US" sz="1200" b="1" dirty="0">
              <a:solidFill>
                <a:schemeClr val="bg1"/>
              </a:solidFill>
              <a:cs typeface="B Nazanin" panose="00000400000000000000" pitchFamily="2" charset="-78"/>
            </a:endParaRPr>
          </a:p>
        </p:txBody>
      </p:sp>
      <p:sp>
        <p:nvSpPr>
          <p:cNvPr id="19" name="TextBox 18">
            <a:extLst>
              <a:ext uri="{FF2B5EF4-FFF2-40B4-BE49-F238E27FC236}">
                <a16:creationId xmlns:a16="http://schemas.microsoft.com/office/drawing/2014/main" id="{9E0F12EA-E282-6FFD-F719-84D38FA717A6}"/>
              </a:ext>
            </a:extLst>
          </p:cNvPr>
          <p:cNvSpPr txBox="1"/>
          <p:nvPr/>
        </p:nvSpPr>
        <p:spPr>
          <a:xfrm>
            <a:off x="386524" y="3541527"/>
            <a:ext cx="2459214" cy="1384995"/>
          </a:xfrm>
          <a:prstGeom prst="rect">
            <a:avLst/>
          </a:prstGeom>
          <a:noFill/>
        </p:spPr>
        <p:txBody>
          <a:bodyPr wrap="square" rtlCol="0">
            <a:spAutoFit/>
          </a:bodyPr>
          <a:lstStyle/>
          <a:p>
            <a:pPr marL="171450" indent="-171450" algn="justLow" rtl="1">
              <a:buFont typeface="Arial" panose="020B0604020202020204" pitchFamily="34" charset="0"/>
              <a:buChar char="•"/>
            </a:pPr>
            <a:r>
              <a:rPr lang="fa-IR" sz="1200" b="1" dirty="0">
                <a:solidFill>
                  <a:schemeClr val="bg1"/>
                </a:solidFill>
                <a:cs typeface="B Nazanin" panose="00000400000000000000" pitchFamily="2" charset="-78"/>
              </a:rPr>
              <a:t>تولید انواع مقاطع اکسترودی، نوردی، و ریخته گری منیزیمی برای کاربردهای بدنه و شاسی:</a:t>
            </a:r>
          </a:p>
          <a:p>
            <a:pPr algn="justLow" rtl="1"/>
            <a:r>
              <a:rPr lang="fa-IR" sz="1200" dirty="0">
                <a:solidFill>
                  <a:schemeClr val="bg1"/>
                </a:solidFill>
                <a:cs typeface="B Nazanin" panose="00000400000000000000" pitchFamily="2" charset="-78"/>
              </a:rPr>
              <a:t>    - انواع عصا، ویلچر، واکر </a:t>
            </a:r>
          </a:p>
          <a:p>
            <a:pPr algn="justLow" rtl="1"/>
            <a:r>
              <a:rPr lang="fa-IR" sz="1200" dirty="0">
                <a:solidFill>
                  <a:schemeClr val="bg1"/>
                </a:solidFill>
                <a:cs typeface="B Nazanin" panose="00000400000000000000" pitchFamily="2" charset="-78"/>
              </a:rPr>
              <a:t>    - ابزارهای ارتوپدیک</a:t>
            </a:r>
          </a:p>
          <a:p>
            <a:pPr algn="justLow" rtl="1"/>
            <a:r>
              <a:rPr lang="fa-IR" sz="1200" dirty="0">
                <a:solidFill>
                  <a:schemeClr val="bg1"/>
                </a:solidFill>
                <a:cs typeface="B Nazanin" panose="00000400000000000000" pitchFamily="2" charset="-78"/>
              </a:rPr>
              <a:t>    - به دلیل استفاده از آلیاژهای منیزیم، سبکتر و مستحکمتر از محصولات مشابه خواهد بود.</a:t>
            </a:r>
          </a:p>
        </p:txBody>
      </p:sp>
      <p:pic>
        <p:nvPicPr>
          <p:cNvPr id="20" name="Picture 2" descr="https://mozhantebshop.ir/wp-content/uploads/2016/12/9351.jpg">
            <a:extLst>
              <a:ext uri="{FF2B5EF4-FFF2-40B4-BE49-F238E27FC236}">
                <a16:creationId xmlns:a16="http://schemas.microsoft.com/office/drawing/2014/main" id="{62DC0A52-C2F5-7585-B75D-18A8BF66BFA6}"/>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3515" b="94376" l="23902" r="66257">
                        <a14:foregroundMark x1="39543" y1="3515" x2="33040" y2="7381"/>
                        <a14:foregroundMark x1="33568" y1="40246" x2="35325" y2="27944"/>
                        <a14:foregroundMark x1="38489" y1="94376" x2="36204" y2="79965"/>
                        <a14:foregroundMark x1="35677" y1="75044" x2="33392" y2="47452"/>
                        <a14:foregroundMark x1="33392" y1="47452" x2="34095" y2="45518"/>
                        <a14:foregroundMark x1="62039" y1="5975" x2="53779" y2="6151"/>
                        <a14:foregroundMark x1="56239" y1="41476" x2="52373" y2="41125"/>
                        <a14:foregroundMark x1="56942" y1="92619" x2="56063" y2="91037"/>
                      </a14:backgroundRemoval>
                    </a14:imgEffect>
                  </a14:imgLayer>
                </a14:imgProps>
              </a:ext>
              <a:ext uri="{28A0092B-C50C-407E-A947-70E740481C1C}">
                <a14:useLocalDpi xmlns:a14="http://schemas.microsoft.com/office/drawing/2010/main" val="0"/>
              </a:ext>
            </a:extLst>
          </a:blip>
          <a:srcRect l="18962" r="28456"/>
          <a:stretch/>
        </p:blipFill>
        <p:spPr bwMode="auto">
          <a:xfrm rot="556298">
            <a:off x="5752183" y="3668283"/>
            <a:ext cx="750597" cy="142748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Related image">
            <a:extLst>
              <a:ext uri="{FF2B5EF4-FFF2-40B4-BE49-F238E27FC236}">
                <a16:creationId xmlns:a16="http://schemas.microsoft.com/office/drawing/2014/main" id="{96FF109E-F12D-99BE-8A20-B4001B2B8EB5}"/>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53353" b="93494" l="68936" r="96548">
                        <a14:foregroundMark x1="90093" y1="55741" x2="93148" y2="55556"/>
                        <a14:foregroundMark x1="77778" y1="55093" x2="82963" y2="55833"/>
                        <a14:foregroundMark x1="72500" y1="54352" x2="77222" y2="55093"/>
                        <a14:backgroundMark x1="81852" y1="52130" x2="91019" y2="51944"/>
                      </a14:backgroundRemoval>
                    </a14:imgEffect>
                  </a14:imgLayer>
                </a14:imgProps>
              </a:ext>
              <a:ext uri="{28A0092B-C50C-407E-A947-70E740481C1C}">
                <a14:useLocalDpi xmlns:a14="http://schemas.microsoft.com/office/drawing/2010/main" val="0"/>
              </a:ext>
            </a:extLst>
          </a:blip>
          <a:srcRect l="65485" t="48335" r="-2338" b="1489"/>
          <a:stretch/>
        </p:blipFill>
        <p:spPr bwMode="auto">
          <a:xfrm>
            <a:off x="4679739" y="3226003"/>
            <a:ext cx="1307475" cy="178014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Aria 1.0 Wheelchair | Magnesium Lightweight Wheelchair | Cyclone Mobility">
            <a:extLst>
              <a:ext uri="{FF2B5EF4-FFF2-40B4-BE49-F238E27FC236}">
                <a16:creationId xmlns:a16="http://schemas.microsoft.com/office/drawing/2014/main" id="{90577094-7592-58A4-ECD9-572202162783}"/>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060268" y="4140022"/>
            <a:ext cx="1307476" cy="124819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a:extLst>
              <a:ext uri="{FF2B5EF4-FFF2-40B4-BE49-F238E27FC236}">
                <a16:creationId xmlns:a16="http://schemas.microsoft.com/office/drawing/2014/main" id="{B38D2548-863D-F6C6-675E-951161434EFB}"/>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b="9290"/>
          <a:stretch/>
        </p:blipFill>
        <p:spPr bwMode="auto">
          <a:xfrm>
            <a:off x="3363103" y="4228041"/>
            <a:ext cx="1586579" cy="107215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a:extLst>
              <a:ext uri="{FF2B5EF4-FFF2-40B4-BE49-F238E27FC236}">
                <a16:creationId xmlns:a16="http://schemas.microsoft.com/office/drawing/2014/main" id="{5C769831-25B3-DE48-8480-E015F86FF00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873109" y="3251881"/>
            <a:ext cx="1585458" cy="999238"/>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69EEF4FF-EDBA-5125-DBC1-A2EDE878EFE2}"/>
              </a:ext>
            </a:extLst>
          </p:cNvPr>
          <p:cNvSpPr txBox="1"/>
          <p:nvPr/>
        </p:nvSpPr>
        <p:spPr>
          <a:xfrm>
            <a:off x="655983" y="8670940"/>
            <a:ext cx="5553514" cy="1169551"/>
          </a:xfrm>
          <a:prstGeom prst="rect">
            <a:avLst/>
          </a:prstGeom>
          <a:noFill/>
        </p:spPr>
        <p:txBody>
          <a:bodyPr wrap="square" rtlCol="0">
            <a:spAutoFit/>
          </a:bodyPr>
          <a:lstStyle/>
          <a:p>
            <a:pPr marL="171450" indent="-171450" algn="justLow" rtl="1">
              <a:buFont typeface="Arial" panose="020B0604020202020204" pitchFamily="34" charset="0"/>
              <a:buChar char="•"/>
            </a:pPr>
            <a:r>
              <a:rPr lang="fa-IR" sz="1200" b="1" dirty="0">
                <a:solidFill>
                  <a:schemeClr val="bg1"/>
                </a:solidFill>
                <a:cs typeface="B Nazanin" panose="00000400000000000000" pitchFamily="2" charset="-78"/>
              </a:rPr>
              <a:t>دکتر احمد بهمنی</a:t>
            </a:r>
          </a:p>
          <a:p>
            <a:pPr marL="171450" indent="-171450" algn="justLow" rtl="1">
              <a:buFont typeface="Arial" panose="020B0604020202020204" pitchFamily="34" charset="0"/>
              <a:buChar char="•"/>
            </a:pPr>
            <a:r>
              <a:rPr lang="fa-IR" sz="1200" b="1" dirty="0">
                <a:solidFill>
                  <a:schemeClr val="bg1"/>
                </a:solidFill>
                <a:cs typeface="B Nazanin" panose="00000400000000000000" pitchFamily="2" charset="-78"/>
              </a:rPr>
              <a:t>آدرس: تهران، احمد آباد مستوفی، سازمان پژوهشهای علمی و صنعتی ایران، آزمایشگاه فلزات سبک</a:t>
            </a:r>
          </a:p>
          <a:p>
            <a:pPr marL="171450" indent="-171450" algn="justLow" rtl="1">
              <a:buFont typeface="Arial" panose="020B0604020202020204" pitchFamily="34" charset="0"/>
              <a:buChar char="•"/>
            </a:pPr>
            <a:r>
              <a:rPr lang="fa-IR" sz="1200" b="1" dirty="0">
                <a:solidFill>
                  <a:schemeClr val="bg1"/>
                </a:solidFill>
                <a:cs typeface="B Nazanin" panose="00000400000000000000" pitchFamily="2" charset="-78"/>
              </a:rPr>
              <a:t>وبسایت:</a:t>
            </a:r>
            <a:endParaRPr lang="en-US" sz="1100" b="1" dirty="0">
              <a:solidFill>
                <a:schemeClr val="bg1"/>
              </a:solidFill>
              <a:cs typeface="B Nazanin" panose="00000400000000000000" pitchFamily="2" charset="-78"/>
            </a:endParaRPr>
          </a:p>
          <a:p>
            <a:pPr rtl="1"/>
            <a:r>
              <a:rPr lang="en-US" sz="1100" b="1" dirty="0">
                <a:solidFill>
                  <a:schemeClr val="bg1"/>
                </a:solidFill>
                <a:cs typeface="B Nazanin" panose="00000400000000000000" pitchFamily="2" charset="-78"/>
                <a:hlinkClick r:id="rId18">
                  <a:extLst>
                    <a:ext uri="{A12FA001-AC4F-418D-AE19-62706E023703}">
                      <ahyp:hlinkClr xmlns:ahyp="http://schemas.microsoft.com/office/drawing/2018/hyperlinkcolor" val="tx"/>
                    </a:ext>
                  </a:extLst>
                </a:hlinkClick>
              </a:rPr>
              <a:t>https://irost.org/materials/</a:t>
            </a:r>
            <a:endParaRPr lang="fa-IR" sz="1100" b="1" dirty="0">
              <a:solidFill>
                <a:schemeClr val="bg1"/>
              </a:solidFill>
              <a:cs typeface="B Nazanin" panose="00000400000000000000" pitchFamily="2" charset="-78"/>
            </a:endParaRPr>
          </a:p>
          <a:p>
            <a:pPr rtl="1"/>
            <a:r>
              <a:rPr lang="en-US" sz="1100" b="1" dirty="0">
                <a:solidFill>
                  <a:schemeClr val="bg1"/>
                </a:solidFill>
                <a:latin typeface="Palatino Linotype" panose="02040502050505030304" pitchFamily="18" charset="0"/>
                <a:cs typeface="B Nazanin" panose="00000400000000000000" pitchFamily="2" charset="-78"/>
              </a:rPr>
              <a:t>https://irost.org/materials/en/staff/dr-ahmad-bahmani</a:t>
            </a:r>
          </a:p>
          <a:p>
            <a:pPr marL="171450" indent="-171450" algn="justLow" rtl="1">
              <a:buFont typeface="Arial" panose="020B0604020202020204" pitchFamily="34" charset="0"/>
              <a:buChar char="•"/>
            </a:pPr>
            <a:r>
              <a:rPr lang="fa-IR" sz="1200" b="1" dirty="0">
                <a:solidFill>
                  <a:schemeClr val="bg1"/>
                </a:solidFill>
                <a:cs typeface="B Nazanin" panose="00000400000000000000" pitchFamily="2" charset="-78"/>
              </a:rPr>
              <a:t>تماس: 6682-5741-021</a:t>
            </a:r>
            <a:endParaRPr lang="fa-IR" sz="1200" dirty="0">
              <a:solidFill>
                <a:schemeClr val="bg1"/>
              </a:solidFill>
              <a:cs typeface="B Nazanin" panose="00000400000000000000" pitchFamily="2" charset="-78"/>
            </a:endParaRPr>
          </a:p>
        </p:txBody>
      </p:sp>
      <p:sp>
        <p:nvSpPr>
          <p:cNvPr id="30" name="TextBox 29">
            <a:extLst>
              <a:ext uri="{FF2B5EF4-FFF2-40B4-BE49-F238E27FC236}">
                <a16:creationId xmlns:a16="http://schemas.microsoft.com/office/drawing/2014/main" id="{1456A238-AAAE-D4AE-64CA-CC4B947F17DF}"/>
              </a:ext>
            </a:extLst>
          </p:cNvPr>
          <p:cNvSpPr txBox="1"/>
          <p:nvPr/>
        </p:nvSpPr>
        <p:spPr>
          <a:xfrm>
            <a:off x="4679739" y="3036682"/>
            <a:ext cx="2176564" cy="430887"/>
          </a:xfrm>
          <a:prstGeom prst="rect">
            <a:avLst/>
          </a:prstGeom>
          <a:noFill/>
        </p:spPr>
        <p:txBody>
          <a:bodyPr wrap="square">
            <a:spAutoFit/>
          </a:bodyPr>
          <a:lstStyle/>
          <a:p>
            <a:pPr algn="ctr"/>
            <a:r>
              <a:rPr lang="fa-IR" sz="1100" b="1" dirty="0">
                <a:solidFill>
                  <a:schemeClr val="bg1"/>
                </a:solidFill>
                <a:cs typeface="B Nazanin" panose="00000400000000000000" pitchFamily="2" charset="-78"/>
              </a:rPr>
              <a:t>کاربرد لوله و ورق منیزیمی در انواع قطعات توانبخشی</a:t>
            </a:r>
            <a:endParaRPr lang="en-US" sz="1100" dirty="0"/>
          </a:p>
        </p:txBody>
      </p:sp>
      <p:sp>
        <p:nvSpPr>
          <p:cNvPr id="31" name="TextBox 30">
            <a:extLst>
              <a:ext uri="{FF2B5EF4-FFF2-40B4-BE49-F238E27FC236}">
                <a16:creationId xmlns:a16="http://schemas.microsoft.com/office/drawing/2014/main" id="{E0371405-C965-6DCF-4910-B7D4EF144277}"/>
              </a:ext>
            </a:extLst>
          </p:cNvPr>
          <p:cNvSpPr txBox="1"/>
          <p:nvPr/>
        </p:nvSpPr>
        <p:spPr>
          <a:xfrm>
            <a:off x="307975" y="7566647"/>
            <a:ext cx="3949114" cy="830997"/>
          </a:xfrm>
          <a:prstGeom prst="rect">
            <a:avLst/>
          </a:prstGeom>
          <a:noFill/>
        </p:spPr>
        <p:txBody>
          <a:bodyPr wrap="square" rtlCol="0">
            <a:spAutoFit/>
          </a:bodyPr>
          <a:lstStyle/>
          <a:p>
            <a:pPr marL="171450" indent="-171450" algn="justLow" rtl="1">
              <a:buFont typeface="Arial" panose="020B0604020202020204" pitchFamily="34" charset="0"/>
              <a:buChar char="•"/>
            </a:pPr>
            <a:r>
              <a:rPr lang="fa-IR" sz="1200" b="1" dirty="0">
                <a:solidFill>
                  <a:schemeClr val="bg1"/>
                </a:solidFill>
                <a:cs typeface="B Nazanin" panose="00000400000000000000" pitchFamily="2" charset="-78"/>
              </a:rPr>
              <a:t>توسعه آلیاژهای مدرن</a:t>
            </a:r>
          </a:p>
          <a:p>
            <a:pPr algn="justLow" rtl="1"/>
            <a:r>
              <a:rPr lang="fa-IR" sz="1200" b="1" dirty="0">
                <a:solidFill>
                  <a:schemeClr val="bg1"/>
                </a:solidFill>
                <a:cs typeface="B Nazanin" panose="00000400000000000000" pitchFamily="2" charset="-78"/>
              </a:rPr>
              <a:t>     - گروه تحقیقاتی ما با اختراع چندین آلیاژ جدید گام ویژه ای را در توسعه آلیاژهای ضدزنگ، زیست سازگار، فوق مستحکم منیزیمی در دنیا برداشته است. </a:t>
            </a:r>
            <a:endParaRPr lang="en-US" sz="1200" b="1" dirty="0">
              <a:solidFill>
                <a:schemeClr val="bg1"/>
              </a:solidFill>
              <a:cs typeface="B Nazanin" panose="00000400000000000000" pitchFamily="2" charset="-78"/>
            </a:endParaRPr>
          </a:p>
        </p:txBody>
      </p:sp>
      <p:sp>
        <p:nvSpPr>
          <p:cNvPr id="4" name="Title 1">
            <a:extLst>
              <a:ext uri="{FF2B5EF4-FFF2-40B4-BE49-F238E27FC236}">
                <a16:creationId xmlns:a16="http://schemas.microsoft.com/office/drawing/2014/main" id="{05F7E16B-DD1C-70B2-841F-BC0F8F2E14B4}"/>
              </a:ext>
            </a:extLst>
          </p:cNvPr>
          <p:cNvSpPr txBox="1">
            <a:spLocks/>
          </p:cNvSpPr>
          <p:nvPr/>
        </p:nvSpPr>
        <p:spPr>
          <a:xfrm>
            <a:off x="-1043508" y="24701"/>
            <a:ext cx="4160932" cy="760749"/>
          </a:xfrm>
          <a:prstGeom prst="rect">
            <a:avLst/>
          </a:prstGeom>
        </p:spPr>
        <p:txBody>
          <a:bodyPr vert="horz" lIns="91440" tIns="45720" rIns="91440" bIns="45720" rtlCol="0" anchor="b">
            <a:normAutofit fontScale="97500"/>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rtl="1"/>
            <a:r>
              <a:rPr lang="fa-IR" sz="1200" b="1" dirty="0">
                <a:solidFill>
                  <a:schemeClr val="bg1"/>
                </a:solidFill>
                <a:latin typeface="Palatino Linotype" panose="02040502050505030304" pitchFamily="18" charset="0"/>
                <a:cs typeface="B Nazanin" panose="00000400000000000000" pitchFamily="2" charset="-78"/>
              </a:rPr>
              <a:t>آزمایشگاه فلزات فوق سبک</a:t>
            </a:r>
            <a:endParaRPr lang="en-US" sz="1200" b="1" dirty="0">
              <a:solidFill>
                <a:schemeClr val="bg1"/>
              </a:solidFill>
              <a:latin typeface="Palatino Linotype" panose="02040502050505030304" pitchFamily="18" charset="0"/>
              <a:cs typeface="B Nazanin" panose="00000400000000000000" pitchFamily="2" charset="-78"/>
            </a:endParaRPr>
          </a:p>
          <a:p>
            <a:pPr rtl="1"/>
            <a:r>
              <a:rPr lang="en-US" sz="1200" b="1" dirty="0">
                <a:solidFill>
                  <a:schemeClr val="bg1"/>
                </a:solidFill>
                <a:latin typeface="Palatino Linotype" panose="02040502050505030304" pitchFamily="18" charset="0"/>
                <a:cs typeface="B Nazanin" panose="00000400000000000000" pitchFamily="2" charset="-78"/>
              </a:rPr>
              <a:t>ULAL</a:t>
            </a:r>
          </a:p>
          <a:p>
            <a:pPr rtl="1"/>
            <a:r>
              <a:rPr lang="fa-IR" sz="1200" b="1" dirty="0">
                <a:solidFill>
                  <a:schemeClr val="bg1"/>
                </a:solidFill>
                <a:latin typeface="Palatino Linotype" panose="02040502050505030304" pitchFamily="18" charset="0"/>
                <a:cs typeface="B Nazanin" panose="00000400000000000000" pitchFamily="2" charset="-78"/>
              </a:rPr>
              <a:t> </a:t>
            </a:r>
            <a:endParaRPr lang="en-US" sz="1200" b="1" dirty="0">
              <a:solidFill>
                <a:schemeClr val="bg1"/>
              </a:solidFill>
              <a:latin typeface="Palatino Linotype" panose="02040502050505030304" pitchFamily="18" charset="0"/>
              <a:cs typeface="B Nazanin" panose="00000400000000000000" pitchFamily="2" charset="-78"/>
            </a:endParaRPr>
          </a:p>
        </p:txBody>
      </p:sp>
      <p:pic>
        <p:nvPicPr>
          <p:cNvPr id="6" name="Picture 8" descr="صندوق پژوهش و فناوری | صندوق پژوهش و فناوری">
            <a:extLst>
              <a:ext uri="{FF2B5EF4-FFF2-40B4-BE49-F238E27FC236}">
                <a16:creationId xmlns:a16="http://schemas.microsoft.com/office/drawing/2014/main" id="{ACFF306E-B1AB-CE08-7CA7-0730C28896CD}"/>
              </a:ext>
            </a:extLst>
          </p:cNvPr>
          <p:cNvPicPr>
            <a:picLocks noChangeAspect="1" noChangeArrowheads="1"/>
          </p:cNvPicPr>
          <p:nvPr/>
        </p:nvPicPr>
        <p:blipFill rotWithShape="1">
          <a:blip r:embed="rId19">
            <a:extLst>
              <a:ext uri="{BEBA8EAE-BF5A-486C-A8C5-ECC9F3942E4B}">
                <a14:imgProps xmlns:a14="http://schemas.microsoft.com/office/drawing/2010/main">
                  <a14:imgLayer r:embed="rId20">
                    <a14:imgEffect>
                      <a14:backgroundRemoval t="2198" b="55495" l="18675" r="78916">
                        <a14:foregroundMark x1="24699" y1="12088" x2="25904" y2="11538"/>
                        <a14:foregroundMark x1="32530" y1="6593" x2="37349" y2="4945"/>
                        <a14:foregroundMark x1="42771" y1="3846" x2="48795" y2="2747"/>
                        <a14:foregroundMark x1="80120" y1="26923" x2="78916" y2="33516"/>
                        <a14:foregroundMark x1="59036" y1="53846" x2="46988" y2="53846"/>
                        <a14:foregroundMark x1="19277" y1="23077" x2="18675" y2="31868"/>
                        <a14:foregroundMark x1="47590" y1="55495" x2="51205" y2="55495"/>
                      </a14:backgroundRemoval>
                    </a14:imgEffect>
                  </a14:imgLayer>
                </a14:imgProps>
              </a:ext>
              <a:ext uri="{28A0092B-C50C-407E-A947-70E740481C1C}">
                <a14:useLocalDpi xmlns:a14="http://schemas.microsoft.com/office/drawing/2010/main" val="0"/>
              </a:ext>
            </a:extLst>
          </a:blip>
          <a:srcRect l="12141" r="15570" b="41585"/>
          <a:stretch/>
        </p:blipFill>
        <p:spPr bwMode="auto">
          <a:xfrm>
            <a:off x="6234848" y="46265"/>
            <a:ext cx="548640" cy="54864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E8B2497-BA45-64D9-13E4-A4F08B48AF74}"/>
              </a:ext>
            </a:extLst>
          </p:cNvPr>
          <p:cNvSpPr txBox="1"/>
          <p:nvPr/>
        </p:nvSpPr>
        <p:spPr>
          <a:xfrm>
            <a:off x="5104014" y="519558"/>
            <a:ext cx="1839711" cy="369332"/>
          </a:xfrm>
          <a:prstGeom prst="rect">
            <a:avLst/>
          </a:prstGeom>
          <a:noFill/>
        </p:spPr>
        <p:txBody>
          <a:bodyPr wrap="square" rtlCol="0">
            <a:spAutoFit/>
          </a:bodyPr>
          <a:lstStyle/>
          <a:p>
            <a:pPr algn="r" rtl="1"/>
            <a:r>
              <a:rPr lang="fa-IR" sz="900" dirty="0">
                <a:solidFill>
                  <a:schemeClr val="bg1"/>
                </a:solidFill>
                <a:effectLst/>
                <a:latin typeface="Calibri" panose="020F0502020204030204" pitchFamily="34" charset="0"/>
                <a:ea typeface="Calibri" panose="020F0502020204030204" pitchFamily="34" charset="0"/>
                <a:cs typeface="B Homa" panose="00000400000000000000" pitchFamily="2" charset="-78"/>
              </a:rPr>
              <a:t>سازمان پژوهشهای علمی و صنعتی ایران </a:t>
            </a:r>
            <a:endParaRPr lang="en-US" sz="900" dirty="0">
              <a:solidFill>
                <a:schemeClr val="bg1"/>
              </a:solidFill>
              <a:effectLst/>
              <a:latin typeface="Calibri" panose="020F0502020204030204" pitchFamily="34" charset="0"/>
              <a:ea typeface="Calibri" panose="020F0502020204030204" pitchFamily="34" charset="0"/>
              <a:cs typeface="B Homa" panose="00000400000000000000" pitchFamily="2" charset="-78"/>
            </a:endParaRPr>
          </a:p>
          <a:p>
            <a:pPr algn="r" rtl="1"/>
            <a:r>
              <a:rPr lang="fa-IR" sz="900" dirty="0">
                <a:solidFill>
                  <a:schemeClr val="bg1"/>
                </a:solidFill>
                <a:effectLst/>
                <a:latin typeface="Calibri" panose="020F0502020204030204" pitchFamily="34" charset="0"/>
                <a:ea typeface="Calibri" panose="020F0502020204030204" pitchFamily="34" charset="0"/>
                <a:cs typeface="B Homa" panose="00000400000000000000" pitchFamily="2" charset="-78"/>
              </a:rPr>
              <a:t> پژوهشکده مواد پیشرفته و انرژیهای نو</a:t>
            </a:r>
            <a:endParaRPr lang="en-US" sz="900" dirty="0">
              <a:solidFill>
                <a:schemeClr val="bg1"/>
              </a:solidFill>
            </a:endParaRPr>
          </a:p>
        </p:txBody>
      </p:sp>
    </p:spTree>
    <p:extLst>
      <p:ext uri="{BB962C8B-B14F-4D97-AF65-F5344CB8AC3E}">
        <p14:creationId xmlns:p14="http://schemas.microsoft.com/office/powerpoint/2010/main" val="24732016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
            <a:extLst>
              <a:ext uri="{FF2B5EF4-FFF2-40B4-BE49-F238E27FC236}">
                <a16:creationId xmlns:a16="http://schemas.microsoft.com/office/drawing/2014/main" id="{FE1D575D-D8A5-BE2A-5F97-05E34FC3D0F6}"/>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15000"/>
                    </a14:imgEffect>
                  </a14:imgLayer>
                </a14:imgProps>
              </a:ext>
              <a:ext uri="{28A0092B-C50C-407E-A947-70E740481C1C}">
                <a14:useLocalDpi xmlns:a14="http://schemas.microsoft.com/office/drawing/2010/main" val="0"/>
              </a:ext>
            </a:extLst>
          </a:blip>
          <a:srcRect l="16417" r="46452"/>
          <a:stretch/>
        </p:blipFill>
        <p:spPr bwMode="auto">
          <a:xfrm>
            <a:off x="-24639" y="0"/>
            <a:ext cx="6882639" cy="990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
            <a:extLst>
              <a:ext uri="{FF2B5EF4-FFF2-40B4-BE49-F238E27FC236}">
                <a16:creationId xmlns:a16="http://schemas.microsoft.com/office/drawing/2014/main" id="{F213CD8A-8517-0ACC-E609-0B3DA278690B}"/>
              </a:ext>
            </a:extLst>
          </p:cNvPr>
          <p:cNvPicPr>
            <a:picLocks noChangeAspect="1" noChangeArrowheads="1"/>
          </p:cNvPicPr>
          <p:nvPr/>
        </p:nvPicPr>
        <p:blipFill>
          <a:blip r:embed="rId4">
            <a:extLst>
              <a:ext uri="{BEBA8EAE-BF5A-486C-A8C5-ECC9F3942E4B}">
                <a14:imgProps xmlns:a14="http://schemas.microsoft.com/office/drawing/2010/main">
                  <a14:imgLayer r:embed="rId3">
                    <a14:imgEffect>
                      <a14:sharpenSoften amount="-100000"/>
                    </a14:imgEffect>
                    <a14:imgEffect>
                      <a14:brightnessContrast bright="15000"/>
                    </a14:imgEffect>
                  </a14:imgLayer>
                </a14:imgProps>
              </a:ext>
              <a:ext uri="{28A0092B-C50C-407E-A947-70E740481C1C}">
                <a14:useLocalDpi xmlns:a14="http://schemas.microsoft.com/office/drawing/2010/main" val="0"/>
              </a:ext>
            </a:extLst>
          </a:blip>
          <a:srcRect r="46452"/>
          <a:stretch>
            <a:fillRect/>
          </a:stretch>
        </p:blipFill>
        <p:spPr bwMode="auto">
          <a:xfrm>
            <a:off x="-67203" y="1393384"/>
            <a:ext cx="6858000" cy="16483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
            <a:extLst>
              <a:ext uri="{FF2B5EF4-FFF2-40B4-BE49-F238E27FC236}">
                <a16:creationId xmlns:a16="http://schemas.microsoft.com/office/drawing/2014/main" id="{068D9F79-2B5F-9FC6-00E1-CC252E37CF1D}"/>
              </a:ext>
            </a:extLst>
          </p:cNvPr>
          <p:cNvPicPr>
            <a:picLocks noChangeAspect="1" noChangeArrowheads="1"/>
          </p:cNvPicPr>
          <p:nvPr/>
        </p:nvPicPr>
        <p:blipFill>
          <a:blip r:embed="rId5">
            <a:extLst>
              <a:ext uri="{BEBA8EAE-BF5A-486C-A8C5-ECC9F3942E4B}">
                <a14:imgProps xmlns:a14="http://schemas.microsoft.com/office/drawing/2010/main">
                  <a14:imgLayer r:embed="rId3">
                    <a14:imgEffect>
                      <a14:sharpenSoften amount="15000"/>
                    </a14:imgEffect>
                    <a14:imgEffect>
                      <a14:brightnessContrast bright="15000"/>
                    </a14:imgEffect>
                  </a14:imgLayer>
                </a14:imgProps>
              </a:ext>
              <a:ext uri="{28A0092B-C50C-407E-A947-70E740481C1C}">
                <a14:useLocalDpi xmlns:a14="http://schemas.microsoft.com/office/drawing/2010/main" val="0"/>
              </a:ext>
            </a:extLst>
          </a:blip>
          <a:srcRect r="46452"/>
          <a:stretch>
            <a:fillRect/>
          </a:stretch>
        </p:blipFill>
        <p:spPr bwMode="auto">
          <a:xfrm>
            <a:off x="-24639" y="0"/>
            <a:ext cx="6858000" cy="16483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D12C2E6-3DFE-E17E-213C-5D931C5D821B}"/>
              </a:ext>
            </a:extLst>
          </p:cNvPr>
          <p:cNvSpPr>
            <a:spLocks noGrp="1"/>
          </p:cNvSpPr>
          <p:nvPr>
            <p:ph type="ctrTitle"/>
          </p:nvPr>
        </p:nvSpPr>
        <p:spPr>
          <a:xfrm>
            <a:off x="0" y="129627"/>
            <a:ext cx="6686550" cy="760749"/>
          </a:xfrm>
        </p:spPr>
        <p:txBody>
          <a:bodyPr>
            <a:noAutofit/>
          </a:bodyPr>
          <a:lstStyle/>
          <a:p>
            <a:pPr rtl="1"/>
            <a:r>
              <a:rPr lang="fa-IR" sz="1400" b="1" dirty="0">
                <a:solidFill>
                  <a:schemeClr val="bg1"/>
                </a:solidFill>
                <a:latin typeface="Palatino Linotype" panose="02040502050505030304" pitchFamily="18" charset="0"/>
                <a:cs typeface="B Nazanin" panose="00000400000000000000" pitchFamily="2" charset="-78"/>
              </a:rPr>
              <a:t>آزمایشگاه فلزات فوق سبک</a:t>
            </a:r>
            <a:br>
              <a:rPr lang="fa-IR" sz="1400" b="1" dirty="0">
                <a:solidFill>
                  <a:schemeClr val="bg1"/>
                </a:solidFill>
                <a:latin typeface="Palatino Linotype" panose="02040502050505030304" pitchFamily="18" charset="0"/>
                <a:cs typeface="B Nazanin" panose="00000400000000000000" pitchFamily="2" charset="-78"/>
              </a:rPr>
            </a:br>
            <a:r>
              <a:rPr lang="en-US" sz="1400" b="1" dirty="0">
                <a:solidFill>
                  <a:schemeClr val="bg1"/>
                </a:solidFill>
                <a:latin typeface="Palatino Linotype" panose="02040502050505030304" pitchFamily="18" charset="0"/>
                <a:cs typeface="B Nazanin" panose="00000400000000000000" pitchFamily="2" charset="-78"/>
              </a:rPr>
              <a:t>ULAL</a:t>
            </a:r>
            <a:br>
              <a:rPr lang="en-US" sz="2000" b="1" dirty="0">
                <a:solidFill>
                  <a:schemeClr val="bg1"/>
                </a:solidFill>
                <a:latin typeface="Palatino Linotype" panose="02040502050505030304" pitchFamily="18" charset="0"/>
                <a:cs typeface="B Nazanin" panose="00000400000000000000" pitchFamily="2" charset="-78"/>
              </a:rPr>
            </a:br>
            <a:r>
              <a:rPr lang="fa-IR" sz="1400" b="1" dirty="0">
                <a:solidFill>
                  <a:schemeClr val="bg1"/>
                </a:solidFill>
                <a:latin typeface="Palatino Linotype" panose="02040502050505030304" pitchFamily="18" charset="0"/>
                <a:cs typeface="B Nazanin" panose="00000400000000000000" pitchFamily="2" charset="-78"/>
              </a:rPr>
              <a:t> </a:t>
            </a:r>
            <a:r>
              <a:rPr lang="fa-IR" sz="1200" b="1" dirty="0">
                <a:solidFill>
                  <a:schemeClr val="bg1"/>
                </a:solidFill>
                <a:latin typeface="Palatino Linotype" panose="02040502050505030304" pitchFamily="18" charset="0"/>
                <a:cs typeface="B Nazanin" panose="00000400000000000000" pitchFamily="2" charset="-78"/>
              </a:rPr>
              <a:t>گروه فناوری های پیشرفته منیزیم</a:t>
            </a:r>
            <a:br>
              <a:rPr lang="fa-IR" sz="1200" b="1" dirty="0">
                <a:solidFill>
                  <a:schemeClr val="bg1"/>
                </a:solidFill>
                <a:latin typeface="Palatino Linotype" panose="02040502050505030304" pitchFamily="18" charset="0"/>
                <a:cs typeface="B Nazanin" panose="00000400000000000000" pitchFamily="2" charset="-78"/>
              </a:rPr>
            </a:br>
            <a:r>
              <a:rPr lang="en-US" sz="1200" b="1" dirty="0">
                <a:solidFill>
                  <a:schemeClr val="bg1"/>
                </a:solidFill>
                <a:latin typeface="Palatino Linotype" panose="02040502050505030304" pitchFamily="18" charset="0"/>
                <a:cs typeface="B Nazanin" panose="00000400000000000000" pitchFamily="2" charset="-78"/>
              </a:rPr>
              <a:t>Magnesium Advanced Technologies Group (</a:t>
            </a:r>
            <a:r>
              <a:rPr lang="en-US" sz="1200" b="1" dirty="0">
                <a:solidFill>
                  <a:srgbClr val="FFC000"/>
                </a:solidFill>
                <a:latin typeface="Palatino Linotype" panose="02040502050505030304" pitchFamily="18" charset="0"/>
                <a:cs typeface="B Nazanin" panose="00000400000000000000" pitchFamily="2" charset="-78"/>
              </a:rPr>
              <a:t>MATEG</a:t>
            </a:r>
            <a:r>
              <a:rPr lang="en-US" sz="1200" b="1" dirty="0">
                <a:solidFill>
                  <a:schemeClr val="bg1"/>
                </a:solidFill>
                <a:latin typeface="Palatino Linotype" panose="02040502050505030304" pitchFamily="18" charset="0"/>
                <a:cs typeface="B Nazanin" panose="00000400000000000000" pitchFamily="2" charset="-78"/>
              </a:rPr>
              <a:t>)</a:t>
            </a:r>
            <a:endParaRPr lang="en-US" sz="1400" b="1" dirty="0">
              <a:solidFill>
                <a:schemeClr val="bg1"/>
              </a:solidFill>
              <a:latin typeface="Palatino Linotype" panose="02040502050505030304" pitchFamily="18" charset="0"/>
              <a:cs typeface="B Nazanin" panose="00000400000000000000" pitchFamily="2" charset="-78"/>
            </a:endParaRPr>
          </a:p>
        </p:txBody>
      </p:sp>
      <p:sp>
        <p:nvSpPr>
          <p:cNvPr id="12" name="TextBox 11">
            <a:extLst>
              <a:ext uri="{FF2B5EF4-FFF2-40B4-BE49-F238E27FC236}">
                <a16:creationId xmlns:a16="http://schemas.microsoft.com/office/drawing/2014/main" id="{545341D2-711B-E0E5-D72F-933BC6E43229}"/>
              </a:ext>
            </a:extLst>
          </p:cNvPr>
          <p:cNvSpPr txBox="1"/>
          <p:nvPr/>
        </p:nvSpPr>
        <p:spPr>
          <a:xfrm>
            <a:off x="552250" y="996810"/>
            <a:ext cx="5815494" cy="553998"/>
          </a:xfrm>
          <a:prstGeom prst="rect">
            <a:avLst/>
          </a:prstGeom>
          <a:noFill/>
        </p:spPr>
        <p:txBody>
          <a:bodyPr wrap="square" rtlCol="0">
            <a:spAutoFit/>
          </a:bodyPr>
          <a:lstStyle/>
          <a:p>
            <a:pPr algn="justLow" rtl="1"/>
            <a:r>
              <a:rPr lang="fa-IR" sz="1000" b="1" dirty="0">
                <a:solidFill>
                  <a:srgbClr val="FFC000"/>
                </a:solidFill>
                <a:cs typeface="B Nazanin" panose="00000400000000000000" pitchFamily="2" charset="-78"/>
              </a:rPr>
              <a:t>ماتگ</a:t>
            </a:r>
            <a:r>
              <a:rPr lang="fa-IR" sz="1000" b="1" dirty="0">
                <a:solidFill>
                  <a:schemeClr val="bg1"/>
                </a:solidFill>
                <a:cs typeface="B Nazanin" panose="00000400000000000000" pitchFamily="2" charset="-78"/>
              </a:rPr>
              <a:t> (ماتک) در فارسی میانه به معنای ماده، یا عنصر، یا چیزی بنیادین است که زاینده است. این واژه هم ریشه واژگان فراوانی در زبانهای گوناگون دنیا است که از آن جمله می توان به واژه مادر، ماده (مونث)، ماده (ماتریال)، </a:t>
            </a:r>
            <a:r>
              <a:rPr lang="en-US" sz="800" b="1" dirty="0">
                <a:solidFill>
                  <a:schemeClr val="bg1"/>
                </a:solidFill>
                <a:latin typeface="Palatino Linotype" panose="02040502050505030304" pitchFamily="18" charset="0"/>
                <a:cs typeface="B Nazanin" panose="00000400000000000000" pitchFamily="2" charset="-78"/>
              </a:rPr>
              <a:t>Material, Mother, Matrix </a:t>
            </a:r>
            <a:r>
              <a:rPr lang="fa-IR" sz="800" b="1" dirty="0">
                <a:solidFill>
                  <a:schemeClr val="bg1"/>
                </a:solidFill>
                <a:latin typeface="Palatino Linotype" panose="02040502050505030304" pitchFamily="18" charset="0"/>
                <a:cs typeface="B Nazanin" panose="00000400000000000000" pitchFamily="2" charset="-78"/>
              </a:rPr>
              <a:t> </a:t>
            </a:r>
            <a:r>
              <a:rPr lang="fa-IR" sz="1000" b="1" dirty="0">
                <a:solidFill>
                  <a:schemeClr val="bg1"/>
                </a:solidFill>
                <a:cs typeface="B Nazanin" panose="00000400000000000000" pitchFamily="2" charset="-78"/>
              </a:rPr>
              <a:t>اشاره کرد. </a:t>
            </a:r>
            <a:br>
              <a:rPr lang="fa-IR" sz="1000" b="1" dirty="0">
                <a:solidFill>
                  <a:schemeClr val="bg1"/>
                </a:solidFill>
                <a:cs typeface="B Nazanin" panose="00000400000000000000" pitchFamily="2" charset="-78"/>
              </a:rPr>
            </a:br>
            <a:r>
              <a:rPr lang="fa-IR" sz="1000" b="1" dirty="0">
                <a:solidFill>
                  <a:schemeClr val="bg1"/>
                </a:solidFill>
                <a:cs typeface="B Nazanin" panose="00000400000000000000" pitchFamily="2" charset="-78"/>
              </a:rPr>
              <a:t>[ریشه شناختی زبان فارسی، دکتر حسن زاده]</a:t>
            </a:r>
            <a:endParaRPr lang="en-US" sz="900" dirty="0">
              <a:solidFill>
                <a:schemeClr val="bg1"/>
              </a:solidFill>
              <a:cs typeface="B Nazanin" panose="00000400000000000000" pitchFamily="2" charset="-78"/>
            </a:endParaRPr>
          </a:p>
        </p:txBody>
      </p:sp>
      <p:sp>
        <p:nvSpPr>
          <p:cNvPr id="25" name="TextBox 24">
            <a:extLst>
              <a:ext uri="{FF2B5EF4-FFF2-40B4-BE49-F238E27FC236}">
                <a16:creationId xmlns:a16="http://schemas.microsoft.com/office/drawing/2014/main" id="{69EEF4FF-EDBA-5125-DBC1-A2EDE878EFE2}"/>
              </a:ext>
            </a:extLst>
          </p:cNvPr>
          <p:cNvSpPr txBox="1"/>
          <p:nvPr/>
        </p:nvSpPr>
        <p:spPr>
          <a:xfrm>
            <a:off x="655983" y="8670940"/>
            <a:ext cx="5553514" cy="1169551"/>
          </a:xfrm>
          <a:prstGeom prst="rect">
            <a:avLst/>
          </a:prstGeom>
          <a:noFill/>
        </p:spPr>
        <p:txBody>
          <a:bodyPr wrap="square" rtlCol="0">
            <a:spAutoFit/>
          </a:bodyPr>
          <a:lstStyle/>
          <a:p>
            <a:pPr marL="171450" indent="-171450" algn="justLow" rtl="1">
              <a:buFont typeface="Arial" panose="020B0604020202020204" pitchFamily="34" charset="0"/>
              <a:buChar char="•"/>
            </a:pPr>
            <a:r>
              <a:rPr lang="fa-IR" sz="1200" b="1" dirty="0">
                <a:solidFill>
                  <a:schemeClr val="bg1"/>
                </a:solidFill>
                <a:cs typeface="B Nazanin" panose="00000400000000000000" pitchFamily="2" charset="-78"/>
              </a:rPr>
              <a:t>دکتر احمد بهمنی</a:t>
            </a:r>
          </a:p>
          <a:p>
            <a:pPr marL="171450" indent="-171450" algn="justLow" rtl="1">
              <a:buFont typeface="Arial" panose="020B0604020202020204" pitchFamily="34" charset="0"/>
              <a:buChar char="•"/>
            </a:pPr>
            <a:r>
              <a:rPr lang="fa-IR" sz="1200" b="1" dirty="0">
                <a:solidFill>
                  <a:schemeClr val="bg1"/>
                </a:solidFill>
                <a:cs typeface="B Nazanin" panose="00000400000000000000" pitchFamily="2" charset="-78"/>
              </a:rPr>
              <a:t>آدرس: تهران، احمد آباد مستوفی، سازمان پژوهشهای علمی و صنعتی ایران، آزمایشگاه فلزات سبک</a:t>
            </a:r>
          </a:p>
          <a:p>
            <a:pPr marL="171450" indent="-171450" algn="justLow" rtl="1">
              <a:buFont typeface="Arial" panose="020B0604020202020204" pitchFamily="34" charset="0"/>
              <a:buChar char="•"/>
            </a:pPr>
            <a:r>
              <a:rPr lang="fa-IR" sz="1200" b="1" dirty="0">
                <a:solidFill>
                  <a:schemeClr val="bg1"/>
                </a:solidFill>
                <a:cs typeface="B Nazanin" panose="00000400000000000000" pitchFamily="2" charset="-78"/>
              </a:rPr>
              <a:t>وبسایت:</a:t>
            </a:r>
            <a:endParaRPr lang="en-US" sz="1100" b="1" dirty="0">
              <a:solidFill>
                <a:schemeClr val="bg1"/>
              </a:solidFill>
              <a:cs typeface="B Nazanin" panose="00000400000000000000" pitchFamily="2" charset="-78"/>
            </a:endParaRPr>
          </a:p>
          <a:p>
            <a:pPr rtl="1"/>
            <a:r>
              <a:rPr lang="en-US" sz="1100" b="1" dirty="0">
                <a:solidFill>
                  <a:schemeClr val="bg1"/>
                </a:solidFill>
                <a:cs typeface="B Nazanin" panose="00000400000000000000" pitchFamily="2" charset="-78"/>
                <a:hlinkClick r:id="rId6">
                  <a:extLst>
                    <a:ext uri="{A12FA001-AC4F-418D-AE19-62706E023703}">
                      <ahyp:hlinkClr xmlns:ahyp="http://schemas.microsoft.com/office/drawing/2018/hyperlinkcolor" val="tx"/>
                    </a:ext>
                  </a:extLst>
                </a:hlinkClick>
              </a:rPr>
              <a:t>https://irost.org/materials/</a:t>
            </a:r>
            <a:endParaRPr lang="fa-IR" sz="1100" b="1" dirty="0">
              <a:solidFill>
                <a:schemeClr val="bg1"/>
              </a:solidFill>
              <a:cs typeface="B Nazanin" panose="00000400000000000000" pitchFamily="2" charset="-78"/>
            </a:endParaRPr>
          </a:p>
          <a:p>
            <a:pPr rtl="1"/>
            <a:r>
              <a:rPr lang="en-US" sz="1100" b="1" dirty="0">
                <a:solidFill>
                  <a:schemeClr val="bg1"/>
                </a:solidFill>
                <a:latin typeface="Palatino Linotype" panose="02040502050505030304" pitchFamily="18" charset="0"/>
                <a:cs typeface="B Nazanin" panose="00000400000000000000" pitchFamily="2" charset="-78"/>
              </a:rPr>
              <a:t>https://irost.org/materials/en/staff/dr-ahmad-bahmani</a:t>
            </a:r>
          </a:p>
          <a:p>
            <a:pPr marL="171450" indent="-171450" algn="justLow" rtl="1">
              <a:buFont typeface="Arial" panose="020B0604020202020204" pitchFamily="34" charset="0"/>
              <a:buChar char="•"/>
            </a:pPr>
            <a:r>
              <a:rPr lang="fa-IR" sz="1200" b="1" dirty="0">
                <a:solidFill>
                  <a:schemeClr val="bg1"/>
                </a:solidFill>
                <a:cs typeface="B Nazanin" panose="00000400000000000000" pitchFamily="2" charset="-78"/>
              </a:rPr>
              <a:t>تماس: 6682-5741-021</a:t>
            </a:r>
            <a:endParaRPr lang="fa-IR" sz="1200" dirty="0">
              <a:solidFill>
                <a:schemeClr val="bg1"/>
              </a:solidFill>
              <a:cs typeface="B Nazanin" panose="00000400000000000000" pitchFamily="2" charset="-78"/>
            </a:endParaRPr>
          </a:p>
        </p:txBody>
      </p:sp>
      <p:sp>
        <p:nvSpPr>
          <p:cNvPr id="30" name="TextBox 29">
            <a:extLst>
              <a:ext uri="{FF2B5EF4-FFF2-40B4-BE49-F238E27FC236}">
                <a16:creationId xmlns:a16="http://schemas.microsoft.com/office/drawing/2014/main" id="{1456A238-AAAE-D4AE-64CA-CC4B947F17DF}"/>
              </a:ext>
            </a:extLst>
          </p:cNvPr>
          <p:cNvSpPr txBox="1"/>
          <p:nvPr/>
        </p:nvSpPr>
        <p:spPr>
          <a:xfrm>
            <a:off x="3383034" y="2086581"/>
            <a:ext cx="3281554" cy="4108817"/>
          </a:xfrm>
          <a:prstGeom prst="rect">
            <a:avLst/>
          </a:prstGeom>
          <a:gradFill flip="none"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18900000" scaled="1"/>
            <a:tileRect/>
          </a:gradFill>
          <a:ln/>
        </p:spPr>
        <p:style>
          <a:lnRef idx="1">
            <a:schemeClr val="accent1"/>
          </a:lnRef>
          <a:fillRef idx="2">
            <a:schemeClr val="accent1"/>
          </a:fillRef>
          <a:effectRef idx="1">
            <a:schemeClr val="accent1"/>
          </a:effectRef>
          <a:fontRef idx="minor">
            <a:schemeClr val="dk1"/>
          </a:fontRef>
        </p:style>
        <p:txBody>
          <a:bodyPr wrap="square">
            <a:spAutoFit/>
          </a:bodyPr>
          <a:lstStyle/>
          <a:p>
            <a:pPr algn="r" rtl="1">
              <a:lnSpc>
                <a:spcPct val="200000"/>
              </a:lnSpc>
            </a:pPr>
            <a:r>
              <a:rPr lang="fa-IR" sz="1200" b="1" dirty="0">
                <a:cs typeface="B Nazanin" panose="00000400000000000000" pitchFamily="2" charset="-78"/>
              </a:rPr>
              <a:t>توانمندیها:</a:t>
            </a:r>
            <a:endParaRPr lang="en-US" sz="1200" b="1" dirty="0">
              <a:cs typeface="B Nazanin" panose="00000400000000000000" pitchFamily="2" charset="-78"/>
            </a:endParaRPr>
          </a:p>
          <a:p>
            <a:pPr algn="r" rtl="1">
              <a:lnSpc>
                <a:spcPct val="200000"/>
              </a:lnSpc>
            </a:pPr>
            <a:r>
              <a:rPr lang="fa-IR" sz="1200" b="1" dirty="0">
                <a:cs typeface="B Nazanin" panose="00000400000000000000" pitchFamily="2" charset="-78"/>
              </a:rPr>
              <a:t>1- آزمون ترکیب شیمیایی با استفاده از دستگاه نشر جرقه ای (کوانتومتر)</a:t>
            </a:r>
          </a:p>
          <a:p>
            <a:pPr algn="r" rtl="1">
              <a:lnSpc>
                <a:spcPct val="200000"/>
              </a:lnSpc>
            </a:pPr>
            <a:r>
              <a:rPr lang="fa-IR" sz="1200" b="1" dirty="0">
                <a:cs typeface="B Nazanin" panose="00000400000000000000" pitchFamily="2" charset="-78"/>
              </a:rPr>
              <a:t>2- خدمات ریخته گری نمونه آزمایشی</a:t>
            </a:r>
          </a:p>
          <a:p>
            <a:pPr algn="r" rtl="1">
              <a:lnSpc>
                <a:spcPct val="200000"/>
              </a:lnSpc>
            </a:pPr>
            <a:r>
              <a:rPr lang="fa-IR" sz="1200" b="1" dirty="0">
                <a:cs typeface="B Nazanin" panose="00000400000000000000" pitchFamily="2" charset="-78"/>
              </a:rPr>
              <a:t>3- خدمات نورد تسمه، ورق، مفقتول)</a:t>
            </a:r>
          </a:p>
          <a:p>
            <a:pPr algn="r" rtl="1">
              <a:lnSpc>
                <a:spcPct val="200000"/>
              </a:lnSpc>
            </a:pPr>
            <a:r>
              <a:rPr lang="fa-IR" sz="1200" b="1" dirty="0">
                <a:cs typeface="B Nazanin" panose="00000400000000000000" pitchFamily="2" charset="-78"/>
              </a:rPr>
              <a:t>4- آزمون خوردگی (نشر هیدروژن، وزن از دست رفته)</a:t>
            </a:r>
          </a:p>
          <a:p>
            <a:pPr algn="r" rtl="1">
              <a:lnSpc>
                <a:spcPct val="200000"/>
              </a:lnSpc>
            </a:pPr>
            <a:r>
              <a:rPr lang="fa-IR" sz="1200" b="1" dirty="0">
                <a:cs typeface="B Nazanin" panose="00000400000000000000" pitchFamily="2" charset="-78"/>
              </a:rPr>
              <a:t>5- ساخت محلولهای  متفاوت (نمکی، شبیه سازی محیط بدن) برای آزمون خوردگی و غوطه وری</a:t>
            </a:r>
          </a:p>
          <a:p>
            <a:pPr algn="r" rtl="1">
              <a:lnSpc>
                <a:spcPct val="200000"/>
              </a:lnSpc>
            </a:pPr>
            <a:r>
              <a:rPr lang="fa-IR" sz="1200" b="1" dirty="0">
                <a:cs typeface="B Nazanin" panose="00000400000000000000" pitchFamily="2" charset="-78"/>
              </a:rPr>
              <a:t>6- شبیه سازی فرایندهای ریخته گری و طراحی قطعه</a:t>
            </a:r>
          </a:p>
          <a:p>
            <a:pPr algn="r" rtl="1">
              <a:lnSpc>
                <a:spcPct val="200000"/>
              </a:lnSpc>
            </a:pPr>
            <a:r>
              <a:rPr lang="fa-IR" sz="1200" b="1" dirty="0">
                <a:cs typeface="B Nazanin" panose="00000400000000000000" pitchFamily="2" charset="-78"/>
              </a:rPr>
              <a:t>7- مشاوره طراحی و توسعه در بخشهای گوناگون آلیاژهای منیزیمی</a:t>
            </a:r>
          </a:p>
        </p:txBody>
      </p:sp>
      <p:pic>
        <p:nvPicPr>
          <p:cNvPr id="10" name="Picture 9">
            <a:extLst>
              <a:ext uri="{FF2B5EF4-FFF2-40B4-BE49-F238E27FC236}">
                <a16:creationId xmlns:a16="http://schemas.microsoft.com/office/drawing/2014/main" id="{CF707E66-D2D2-27A9-95F2-332B2DF21389}"/>
              </a:ext>
            </a:extLst>
          </p:cNvPr>
          <p:cNvPicPr>
            <a:picLocks noChangeAspect="1"/>
          </p:cNvPicPr>
          <p:nvPr/>
        </p:nvPicPr>
        <p:blipFill rotWithShape="1">
          <a:blip r:embed="rId7">
            <a:extLst>
              <a:ext uri="{28A0092B-C50C-407E-A947-70E740481C1C}">
                <a14:useLocalDpi xmlns:a14="http://schemas.microsoft.com/office/drawing/2010/main" val="0"/>
              </a:ext>
            </a:extLst>
          </a:blip>
          <a:srcRect t="19017"/>
          <a:stretch/>
        </p:blipFill>
        <p:spPr>
          <a:xfrm rot="5400000">
            <a:off x="77479" y="3609419"/>
            <a:ext cx="1893515" cy="1150067"/>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Picture 17">
            <a:extLst>
              <a:ext uri="{FF2B5EF4-FFF2-40B4-BE49-F238E27FC236}">
                <a16:creationId xmlns:a16="http://schemas.microsoft.com/office/drawing/2014/main" id="{88AA5DAE-4197-83B3-AE99-3FE2920399B0}"/>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9984" b="94705" l="910" r="98939">
                        <a14:foregroundMark x1="11340" y1="80194" x2="82292" y2="89774"/>
                        <a14:foregroundMark x1="82292" y1="89774" x2="14099" y2="70291"/>
                        <a14:foregroundMark x1="14099" y1="70291" x2="10036" y2="70655"/>
                        <a14:foregroundMark x1="93511" y1="82821" x2="69224" y2="94745"/>
                        <a14:foregroundMark x1="69224" y1="94745" x2="60916" y2="90622"/>
                        <a14:foregroundMark x1="83081" y1="86297" x2="41995" y2="72393"/>
                        <a14:foregroundMark x1="41995" y1="72393" x2="41995" y2="72393"/>
                        <a14:foregroundMark x1="93511" y1="75869" x2="94815" y2="91512"/>
                        <a14:foregroundMark x1="81322" y1="52385" x2="52638" y2="49192"/>
                        <a14:foregroundMark x1="14827" y1="69766" x2="13736" y2="66006"/>
                        <a14:foregroundMark x1="5276" y1="68593" x2="12887" y2="66289"/>
                        <a14:foregroundMark x1="910" y1="71504" x2="7216" y2="68917"/>
                        <a14:foregroundMark x1="98939" y1="91229" x2="63281" y2="88884"/>
                        <a14:foregroundMark x1="27229" y1="84842" x2="98727" y2="94382"/>
                        <a14:backgroundMark x1="55458" y1="33549" x2="70467" y2="33549"/>
                        <a14:backgroundMark x1="15919" y1="50081" x2="15039" y2="56427"/>
                      </a14:backgroundRemoval>
                    </a14:imgEffect>
                    <a14:imgEffect>
                      <a14:sharpenSoften amount="50000"/>
                    </a14:imgEffect>
                    <a14:imgEffect>
                      <a14:brightnessContrast bright="40000" contrast="-20000"/>
                    </a14:imgEffect>
                  </a14:imgLayer>
                </a14:imgProps>
              </a:ext>
              <a:ext uri="{28A0092B-C50C-407E-A947-70E740481C1C}">
                <a14:useLocalDpi xmlns:a14="http://schemas.microsoft.com/office/drawing/2010/main" val="0"/>
              </a:ext>
            </a:extLst>
          </a:blip>
          <a:srcRect b="12555"/>
          <a:stretch/>
        </p:blipFill>
        <p:spPr>
          <a:xfrm>
            <a:off x="858291" y="1748616"/>
            <a:ext cx="1855225" cy="121673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 name="Picture 26">
            <a:extLst>
              <a:ext uri="{FF2B5EF4-FFF2-40B4-BE49-F238E27FC236}">
                <a16:creationId xmlns:a16="http://schemas.microsoft.com/office/drawing/2014/main" id="{9B0DC2B1-B46D-DE7D-972B-095356728E9C}"/>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8710" b="83226" l="17377" r="99352">
                        <a14:foregroundMark x1="27253" y1="67137" x2="45548" y2="84758"/>
                        <a14:foregroundMark x1="45548" y1="84758" x2="63249" y2="84839"/>
                        <a14:foregroundMark x1="63249" y1="84839" x2="75229" y2="77782"/>
                        <a14:foregroundMark x1="75229" y1="77782" x2="83270" y2="68024"/>
                        <a14:foregroundMark x1="83270" y1="68024" x2="87210" y2="54315"/>
                        <a14:foregroundMark x1="87210" y1="54315" x2="79547" y2="41210"/>
                        <a14:foregroundMark x1="79547" y1="41210" x2="81489" y2="29435"/>
                        <a14:foregroundMark x1="81489" y1="29435" x2="56827" y2="20887"/>
                        <a14:foregroundMark x1="56827" y1="20887" x2="40097" y2="20887"/>
                        <a14:foregroundMark x1="40097" y1="35282" x2="40637" y2="49234"/>
                        <a14:foregroundMark x1="40637" y1="49234" x2="40637" y2="49234"/>
                        <a14:foregroundMark x1="79655" y1="47944" x2="78467" y2="65403"/>
                        <a14:foregroundMark x1="92445" y1="49677" x2="87804" y2="69315"/>
                        <a14:foregroundMark x1="86023" y1="76734" x2="58122" y2="79798"/>
                        <a14:foregroundMark x1="49379" y1="74556" x2="38910" y2="83266"/>
                        <a14:foregroundMark x1="26713" y1="79355" x2="55208" y2="82863"/>
                        <a14:foregroundMark x1="78467" y1="20000" x2="78467" y2="38790"/>
                        <a14:foregroundMark x1="84889" y1="19153" x2="69725" y2="18710"/>
                        <a14:foregroundMark x1="23799" y1="81089" x2="27847" y2="80685"/>
                        <a14:foregroundMark x1="83108" y1="78911" x2="94064" y2="62944"/>
                        <a14:foregroundMark x1="94064" y1="62944" x2="95089" y2="38710"/>
                        <a14:foregroundMark x1="95089" y1="38710" x2="91851" y2="37016"/>
                        <a14:foregroundMark x1="88937" y1="80242" x2="98813" y2="72218"/>
                        <a14:foregroundMark x1="98813" y1="72218" x2="99406" y2="71048"/>
                        <a14:foregroundMark x1="47059" y1="76290" x2="27685" y2="65968"/>
                        <a14:foregroundMark x1="27685" y1="65968" x2="23206" y2="64960"/>
                        <a14:foregroundMark x1="44145" y1="75000" x2="35996" y2="72379"/>
                        <a14:foregroundMark x1="80788" y1="69758" x2="58122" y2="77621"/>
                        <a14:foregroundMark x1="58716" y1="36169" x2="58122" y2="37903"/>
                        <a14:foregroundMark x1="53481" y1="20444" x2="34485" y2="21573"/>
                        <a14:foregroundMark x1="34485" y1="21573" x2="45332" y2="29194"/>
                        <a14:foregroundMark x1="25526" y1="65403" x2="21479" y2="60161"/>
                        <a14:foregroundMark x1="17377" y1="63226" x2="24393" y2="64073"/>
                      </a14:backgroundRemoval>
                    </a14:imgEffect>
                  </a14:imgLayer>
                </a14:imgProps>
              </a:ext>
              <a:ext uri="{28A0092B-C50C-407E-A947-70E740481C1C}">
                <a14:useLocalDpi xmlns:a14="http://schemas.microsoft.com/office/drawing/2010/main" val="0"/>
              </a:ext>
            </a:extLst>
          </a:blip>
          <a:srcRect l="11756" t="15315" r="16315" b="24541"/>
          <a:stretch/>
        </p:blipFill>
        <p:spPr>
          <a:xfrm>
            <a:off x="1832441" y="5678467"/>
            <a:ext cx="1150067" cy="1404949"/>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A60EEABB-BA99-4B2C-DEF6-14DAF228E148}"/>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9984" b="89976" l="6853" r="93784">
                        <a14:foregroundMark x1="60188" y1="24535" x2="84900" y2="20736"/>
                        <a14:foregroundMark x1="84900" y1="20736" x2="93814" y2="45230"/>
                        <a14:foregroundMark x1="93814" y1="20210" x2="93572" y2="52142"/>
                        <a14:foregroundMark x1="93572" y1="52142" x2="82959" y2="69038"/>
                        <a14:foregroundMark x1="82959" y1="69038" x2="81534" y2="66815"/>
                        <a14:foregroundMark x1="47241" y1="15036" x2="50334" y2="44018"/>
                        <a14:foregroundMark x1="50334" y1="44018" x2="73105" y2="33145"/>
                        <a14:foregroundMark x1="49818" y1="15036" x2="50485" y2="58165"/>
                        <a14:foregroundMark x1="10309" y1="50930" x2="10522" y2="49192"/>
                        <a14:foregroundMark x1="24985" y1="65602" x2="21953" y2="65602"/>
                        <a14:foregroundMark x1="41601" y1="75061" x2="37720" y2="75061"/>
                        <a14:foregroundMark x1="51092" y1="82862" x2="48059" y2="83145"/>
                        <a14:foregroundMark x1="6853" y1="50606" x2="9005" y2="48626"/>
                        <a14:foregroundMark x1="13766" y1="52910" x2="29958" y2="52061"/>
                        <a14:foregroundMark x1="25409" y1="53517" x2="28017" y2="52627"/>
                        <a14:backgroundMark x1="10340" y1="71989" x2="23287" y2="87510"/>
                        <a14:backgroundMark x1="23287" y1="87510" x2="23287" y2="87510"/>
                        <a14:backgroundMark x1="34051" y1="55821" x2="27138" y2="54082"/>
                      </a14:backgroundRemoval>
                    </a14:imgEffect>
                  </a14:imgLayer>
                </a14:imgProps>
              </a:ext>
              <a:ext uri="{28A0092B-C50C-407E-A947-70E740481C1C}">
                <a14:useLocalDpi xmlns:a14="http://schemas.microsoft.com/office/drawing/2010/main" val="0"/>
              </a:ext>
            </a:extLst>
          </a:blip>
          <a:srcRect l="-98" t="33167" r="35902" b="14733"/>
          <a:stretch/>
        </p:blipFill>
        <p:spPr>
          <a:xfrm rot="5400000">
            <a:off x="1462774" y="3599911"/>
            <a:ext cx="1889401" cy="1150066"/>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8" name="Picture 2">
            <a:extLst>
              <a:ext uri="{FF2B5EF4-FFF2-40B4-BE49-F238E27FC236}">
                <a16:creationId xmlns:a16="http://schemas.microsoft.com/office/drawing/2014/main" id="{35FB087F-9E1B-65B2-55FD-87C15FDF848F}"/>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17315" b="75278" l="53125" r="80208">
                        <a14:foregroundMark x1="59635" y1="36204" x2="55885" y2="50093"/>
                        <a14:foregroundMark x1="55885" y1="50093" x2="56198" y2="66111"/>
                        <a14:foregroundMark x1="76094" y1="47222" x2="79167" y2="57593"/>
                        <a14:foregroundMark x1="73333" y1="32593" x2="73333" y2="20370"/>
                        <a14:foregroundMark x1="57917" y1="71667" x2="54115" y2="63056"/>
                        <a14:foregroundMark x1="58906" y1="72222" x2="57188" y2="75278"/>
                        <a14:foregroundMark x1="73698" y1="22130" x2="75052" y2="17315"/>
                        <a14:foregroundMark x1="79427" y1="48056" x2="80208" y2="63519"/>
                        <a14:foregroundMark x1="80208" y1="63519" x2="79896" y2="64907"/>
                        <a14:foregroundMark x1="53438" y1="58611" x2="53438" y2="47407"/>
                      </a14:backgroundRemoval>
                    </a14:imgEffect>
                  </a14:imgLayer>
                </a14:imgProps>
              </a:ext>
              <a:ext uri="{28A0092B-C50C-407E-A947-70E740481C1C}">
                <a14:useLocalDpi xmlns:a14="http://schemas.microsoft.com/office/drawing/2010/main" val="0"/>
              </a:ext>
            </a:extLst>
          </a:blip>
          <a:srcRect l="50000" t="14959" r="18641" b="22215"/>
          <a:stretch/>
        </p:blipFill>
        <p:spPr bwMode="auto">
          <a:xfrm>
            <a:off x="2468769" y="6645664"/>
            <a:ext cx="1739024" cy="1959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10" descr="C:\Users\asus\Desktop\Projects\Simulation\220117-Yazd-HSavabieh-Al\Reports\629e81be-bef1-4ae4-bbbb-d7ee0e817b45.jpg">
            <a:extLst>
              <a:ext uri="{FF2B5EF4-FFF2-40B4-BE49-F238E27FC236}">
                <a16:creationId xmlns:a16="http://schemas.microsoft.com/office/drawing/2014/main" id="{81EAB3A2-4CB9-FF89-81E0-CD8A1B0EAF5E}"/>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41791" t="16162" r="14472" b="50303"/>
          <a:stretch/>
        </p:blipFill>
        <p:spPr bwMode="auto">
          <a:xfrm>
            <a:off x="4287773" y="6746129"/>
            <a:ext cx="1653257" cy="939865"/>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cxnSp>
        <p:nvCxnSpPr>
          <p:cNvPr id="33" name="Straight Arrow Connector 32">
            <a:extLst>
              <a:ext uri="{FF2B5EF4-FFF2-40B4-BE49-F238E27FC236}">
                <a16:creationId xmlns:a16="http://schemas.microsoft.com/office/drawing/2014/main" id="{B5FCC5B4-FFD9-4184-0B13-0FC38C6E3358}"/>
              </a:ext>
            </a:extLst>
          </p:cNvPr>
          <p:cNvCxnSpPr>
            <a:cxnSpLocks/>
          </p:cNvCxnSpPr>
          <p:nvPr/>
        </p:nvCxnSpPr>
        <p:spPr>
          <a:xfrm flipV="1">
            <a:off x="3913368" y="7470444"/>
            <a:ext cx="963432" cy="38535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39" name="TextBox 38">
            <a:extLst>
              <a:ext uri="{FF2B5EF4-FFF2-40B4-BE49-F238E27FC236}">
                <a16:creationId xmlns:a16="http://schemas.microsoft.com/office/drawing/2014/main" id="{5AE0D41A-119C-7F6A-6343-7903AD104B9D}"/>
              </a:ext>
            </a:extLst>
          </p:cNvPr>
          <p:cNvSpPr txBox="1"/>
          <p:nvPr/>
        </p:nvSpPr>
        <p:spPr>
          <a:xfrm>
            <a:off x="1785903" y="1746163"/>
            <a:ext cx="849901" cy="230832"/>
          </a:xfrm>
          <a:prstGeom prst="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wrap="square">
            <a:spAutoFit/>
          </a:bodyPr>
          <a:lstStyle/>
          <a:p>
            <a:r>
              <a:rPr lang="fa-IR" sz="900" b="1" dirty="0">
                <a:cs typeface="B Nazanin" panose="00000400000000000000" pitchFamily="2" charset="-78"/>
              </a:rPr>
              <a:t>ترکیب شیمیایی</a:t>
            </a:r>
            <a:endParaRPr lang="en-US" sz="900" dirty="0"/>
          </a:p>
        </p:txBody>
      </p:sp>
      <p:sp>
        <p:nvSpPr>
          <p:cNvPr id="41" name="TextBox 40">
            <a:extLst>
              <a:ext uri="{FF2B5EF4-FFF2-40B4-BE49-F238E27FC236}">
                <a16:creationId xmlns:a16="http://schemas.microsoft.com/office/drawing/2014/main" id="{B3FB10DB-2EC9-4FBD-DD20-E58AA057032E}"/>
              </a:ext>
            </a:extLst>
          </p:cNvPr>
          <p:cNvSpPr txBox="1"/>
          <p:nvPr/>
        </p:nvSpPr>
        <p:spPr>
          <a:xfrm>
            <a:off x="449202" y="3067910"/>
            <a:ext cx="1118879" cy="369332"/>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fa-IR" sz="900" b="1" dirty="0">
                <a:cs typeface="B Nazanin" panose="00000400000000000000" pitchFamily="2" charset="-78"/>
              </a:rPr>
              <a:t>سیستم خودکار </a:t>
            </a:r>
          </a:p>
          <a:p>
            <a:pPr algn="ctr"/>
            <a:r>
              <a:rPr lang="fa-IR" sz="900" b="1" dirty="0">
                <a:cs typeface="B Nazanin" panose="00000400000000000000" pitchFamily="2" charset="-78"/>
              </a:rPr>
              <a:t>ریخته گری</a:t>
            </a:r>
            <a:endParaRPr lang="en-US" sz="900" dirty="0"/>
          </a:p>
        </p:txBody>
      </p:sp>
      <p:sp>
        <p:nvSpPr>
          <p:cNvPr id="42" name="TextBox 41">
            <a:extLst>
              <a:ext uri="{FF2B5EF4-FFF2-40B4-BE49-F238E27FC236}">
                <a16:creationId xmlns:a16="http://schemas.microsoft.com/office/drawing/2014/main" id="{BFDA1CA5-9D57-0573-3234-FB73BC05EFD3}"/>
              </a:ext>
            </a:extLst>
          </p:cNvPr>
          <p:cNvSpPr txBox="1"/>
          <p:nvPr/>
        </p:nvSpPr>
        <p:spPr>
          <a:xfrm>
            <a:off x="1912113" y="5252280"/>
            <a:ext cx="918649" cy="230832"/>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fa-IR" sz="900" b="1" dirty="0">
                <a:cs typeface="B Nazanin" panose="00000400000000000000" pitchFamily="2" charset="-78"/>
              </a:rPr>
              <a:t>نورد گرم و سرد</a:t>
            </a:r>
            <a:endParaRPr lang="en-US" sz="900" dirty="0"/>
          </a:p>
        </p:txBody>
      </p:sp>
      <p:sp>
        <p:nvSpPr>
          <p:cNvPr id="43" name="TextBox 42">
            <a:extLst>
              <a:ext uri="{FF2B5EF4-FFF2-40B4-BE49-F238E27FC236}">
                <a16:creationId xmlns:a16="http://schemas.microsoft.com/office/drawing/2014/main" id="{9E706AAB-4290-CBD0-4037-2295C33E6B96}"/>
              </a:ext>
            </a:extLst>
          </p:cNvPr>
          <p:cNvSpPr txBox="1"/>
          <p:nvPr/>
        </p:nvSpPr>
        <p:spPr>
          <a:xfrm>
            <a:off x="3476435" y="6852584"/>
            <a:ext cx="918649" cy="230832"/>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fa-IR" sz="900" b="1" dirty="0">
                <a:cs typeface="B Nazanin" panose="00000400000000000000" pitchFamily="2" charset="-78"/>
              </a:rPr>
              <a:t>شبیه سازی عیوب</a:t>
            </a:r>
            <a:endParaRPr lang="en-US" sz="900" dirty="0"/>
          </a:p>
        </p:txBody>
      </p:sp>
      <p:sp>
        <p:nvSpPr>
          <p:cNvPr id="44" name="TextBox 43">
            <a:extLst>
              <a:ext uri="{FF2B5EF4-FFF2-40B4-BE49-F238E27FC236}">
                <a16:creationId xmlns:a16="http://schemas.microsoft.com/office/drawing/2014/main" id="{C2F7AB55-E8DA-AEC5-F4B3-A10CBEA98CA6}"/>
              </a:ext>
            </a:extLst>
          </p:cNvPr>
          <p:cNvSpPr txBox="1"/>
          <p:nvPr/>
        </p:nvSpPr>
        <p:spPr>
          <a:xfrm>
            <a:off x="1968607" y="3144110"/>
            <a:ext cx="1013901" cy="230832"/>
          </a:xfrm>
          <a:prstGeom prst="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fa-IR" sz="900" b="1" dirty="0">
                <a:cs typeface="B Nazanin" panose="00000400000000000000" pitchFamily="2" charset="-78"/>
              </a:rPr>
              <a:t>ریخته گری منیزیم</a:t>
            </a:r>
            <a:endParaRPr lang="en-US" sz="900" dirty="0"/>
          </a:p>
        </p:txBody>
      </p:sp>
      <p:pic>
        <p:nvPicPr>
          <p:cNvPr id="46" name="Picture 45">
            <a:extLst>
              <a:ext uri="{FF2B5EF4-FFF2-40B4-BE49-F238E27FC236}">
                <a16:creationId xmlns:a16="http://schemas.microsoft.com/office/drawing/2014/main" id="{E8A11717-3E1E-3621-3453-806D7B2858D9}"/>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11852" b="96389" l="18025" r="92099">
                        <a14:foregroundMark x1="20864" y1="76019" x2="61111" y2="87685"/>
                        <a14:foregroundMark x1="33580" y1="58889" x2="54321" y2="63611"/>
                        <a14:foregroundMark x1="54321" y1="63611" x2="72469" y2="76944"/>
                        <a14:foregroundMark x1="72469" y1="76944" x2="73086" y2="77778"/>
                        <a14:foregroundMark x1="69630" y1="88333" x2="85802" y2="77593"/>
                        <a14:foregroundMark x1="46049" y1="91667" x2="67778" y2="93056"/>
                        <a14:foregroundMark x1="79877" y1="89352" x2="79877" y2="89352"/>
                        <a14:foregroundMark x1="88395" y1="73611" x2="86543" y2="68426"/>
                        <a14:foregroundMark x1="72222" y1="14815" x2="73580" y2="33148"/>
                        <a14:foregroundMark x1="78025" y1="26574" x2="68025" y2="53148"/>
                        <a14:foregroundMark x1="80741" y1="37130" x2="71728" y2="42037"/>
                        <a14:foregroundMark x1="84691" y1="17407" x2="83951" y2="41667"/>
                        <a14:foregroundMark x1="60370" y1="15463" x2="61358" y2="49444"/>
                        <a14:foregroundMark x1="43457" y1="18981" x2="47901" y2="55926"/>
                        <a14:foregroundMark x1="28272" y1="23611" x2="29136" y2="50185"/>
                        <a14:foregroundMark x1="26790" y1="14444" x2="68519" y2="13056"/>
                        <a14:foregroundMark x1="79383" y1="13426" x2="48148" y2="13704"/>
                        <a14:foregroundMark x1="50247" y1="20833" x2="56914" y2="47222"/>
                        <a14:foregroundMark x1="56914" y1="47222" x2="58272" y2="48796"/>
                        <a14:foregroundMark x1="23827" y1="25370" x2="28889" y2="54167"/>
                        <a14:foregroundMark x1="19630" y1="15833" x2="23333" y2="38704"/>
                        <a14:foregroundMark x1="86049" y1="45648" x2="86049" y2="45648"/>
                        <a14:foregroundMark x1="86049" y1="46389" x2="86049" y2="46389"/>
                        <a14:foregroundMark x1="86049" y1="47222" x2="86049" y2="48056"/>
                        <a14:foregroundMark x1="90000" y1="83981" x2="61975" y2="96481"/>
                        <a14:foregroundMark x1="89506" y1="72222" x2="89136" y2="60741"/>
                        <a14:foregroundMark x1="92099" y1="72407" x2="88889" y2="59537"/>
                        <a14:foregroundMark x1="87037" y1="62500" x2="81728" y2="30370"/>
                        <a14:foregroundMark x1="88395" y1="25556" x2="87037" y2="62315"/>
                        <a14:foregroundMark x1="19012" y1="68889" x2="21111" y2="76019"/>
                        <a14:foregroundMark x1="21975" y1="50185" x2="18765" y2="31574"/>
                        <a14:foregroundMark x1="18272" y1="64259" x2="18025" y2="48611"/>
                        <a14:foregroundMark x1="18025" y1="48611" x2="18025" y2="48611"/>
                        <a14:foregroundMark x1="19012" y1="30556" x2="20123" y2="13889"/>
                        <a14:foregroundMark x1="57407" y1="11852" x2="74938" y2="12685"/>
                        <a14:foregroundMark x1="85185" y1="14259" x2="89753" y2="30741"/>
                      </a14:backgroundRemoval>
                    </a14:imgEffect>
                    <a14:imgEffect>
                      <a14:sharpenSoften amount="-25000"/>
                    </a14:imgEffect>
                  </a14:imgLayer>
                </a14:imgProps>
              </a:ext>
            </a:extLst>
          </a:blip>
          <a:srcRect l="20906" t="13370" r="11232" b="3030"/>
          <a:stretch/>
        </p:blipFill>
        <p:spPr bwMode="auto">
          <a:xfrm>
            <a:off x="485651" y="5433205"/>
            <a:ext cx="1150067" cy="18935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
        <p:nvSpPr>
          <p:cNvPr id="47" name="TextBox 46">
            <a:extLst>
              <a:ext uri="{FF2B5EF4-FFF2-40B4-BE49-F238E27FC236}">
                <a16:creationId xmlns:a16="http://schemas.microsoft.com/office/drawing/2014/main" id="{8556FB21-843F-0951-9D40-A2621F345C92}"/>
              </a:ext>
            </a:extLst>
          </p:cNvPr>
          <p:cNvSpPr txBox="1"/>
          <p:nvPr/>
        </p:nvSpPr>
        <p:spPr>
          <a:xfrm>
            <a:off x="370233" y="5273237"/>
            <a:ext cx="1358867" cy="230832"/>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fa-IR" sz="900" b="1" dirty="0">
                <a:cs typeface="B Nazanin" panose="00000400000000000000" pitchFamily="2" charset="-78"/>
              </a:rPr>
              <a:t>آزمون خوردگی و غوطه وری</a:t>
            </a:r>
            <a:endParaRPr lang="en-US" sz="900" dirty="0"/>
          </a:p>
        </p:txBody>
      </p:sp>
      <p:pic>
        <p:nvPicPr>
          <p:cNvPr id="4" name="Picture 8" descr="صندوق پژوهش و فناوری | صندوق پژوهش و فناوری">
            <a:extLst>
              <a:ext uri="{FF2B5EF4-FFF2-40B4-BE49-F238E27FC236}">
                <a16:creationId xmlns:a16="http://schemas.microsoft.com/office/drawing/2014/main" id="{3046EA3F-C7F3-40CC-6A0B-DD3C72A96F16}"/>
              </a:ext>
            </a:extLst>
          </p:cNvPr>
          <p:cNvPicPr>
            <a:picLocks noChangeAspect="1" noChangeArrowheads="1"/>
          </p:cNvPicPr>
          <p:nvPr/>
        </p:nvPicPr>
        <p:blipFill rotWithShape="1">
          <a:blip r:embed="rId19">
            <a:extLst>
              <a:ext uri="{BEBA8EAE-BF5A-486C-A8C5-ECC9F3942E4B}">
                <a14:imgProps xmlns:a14="http://schemas.microsoft.com/office/drawing/2010/main">
                  <a14:imgLayer r:embed="rId20">
                    <a14:imgEffect>
                      <a14:backgroundRemoval t="2198" b="55495" l="18675" r="78916">
                        <a14:foregroundMark x1="24699" y1="12088" x2="25904" y2="11538"/>
                        <a14:foregroundMark x1="32530" y1="6593" x2="37349" y2="4945"/>
                        <a14:foregroundMark x1="42771" y1="3846" x2="48795" y2="2747"/>
                        <a14:foregroundMark x1="80120" y1="26923" x2="78916" y2="33516"/>
                        <a14:foregroundMark x1="59036" y1="53846" x2="46988" y2="53846"/>
                        <a14:foregroundMark x1="19277" y1="23077" x2="18675" y2="31868"/>
                        <a14:foregroundMark x1="47590" y1="55495" x2="51205" y2="55495"/>
                      </a14:backgroundRemoval>
                    </a14:imgEffect>
                  </a14:imgLayer>
                </a14:imgProps>
              </a:ext>
              <a:ext uri="{28A0092B-C50C-407E-A947-70E740481C1C}">
                <a14:useLocalDpi xmlns:a14="http://schemas.microsoft.com/office/drawing/2010/main" val="0"/>
              </a:ext>
            </a:extLst>
          </a:blip>
          <a:srcRect l="12141" r="15570" b="41585"/>
          <a:stretch/>
        </p:blipFill>
        <p:spPr bwMode="auto">
          <a:xfrm>
            <a:off x="6234848" y="46265"/>
            <a:ext cx="548640" cy="5486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9FD52F9-E128-696E-995F-4E5AF8E60C74}"/>
              </a:ext>
            </a:extLst>
          </p:cNvPr>
          <p:cNvSpPr txBox="1"/>
          <p:nvPr/>
        </p:nvSpPr>
        <p:spPr>
          <a:xfrm>
            <a:off x="5104014" y="519558"/>
            <a:ext cx="1839711" cy="369332"/>
          </a:xfrm>
          <a:prstGeom prst="rect">
            <a:avLst/>
          </a:prstGeom>
          <a:noFill/>
        </p:spPr>
        <p:txBody>
          <a:bodyPr wrap="square" rtlCol="0">
            <a:spAutoFit/>
          </a:bodyPr>
          <a:lstStyle/>
          <a:p>
            <a:pPr algn="r" rtl="1"/>
            <a:r>
              <a:rPr lang="fa-IR" sz="900" dirty="0">
                <a:solidFill>
                  <a:schemeClr val="bg1"/>
                </a:solidFill>
                <a:effectLst/>
                <a:latin typeface="Calibri" panose="020F0502020204030204" pitchFamily="34" charset="0"/>
                <a:ea typeface="Calibri" panose="020F0502020204030204" pitchFamily="34" charset="0"/>
                <a:cs typeface="B Homa" panose="00000400000000000000" pitchFamily="2" charset="-78"/>
              </a:rPr>
              <a:t>سازمان پژوهشهای علمی و صنعتی ایران </a:t>
            </a:r>
            <a:endParaRPr lang="en-US" sz="900" dirty="0">
              <a:solidFill>
                <a:schemeClr val="bg1"/>
              </a:solidFill>
              <a:effectLst/>
              <a:latin typeface="Calibri" panose="020F0502020204030204" pitchFamily="34" charset="0"/>
              <a:ea typeface="Calibri" panose="020F0502020204030204" pitchFamily="34" charset="0"/>
              <a:cs typeface="B Homa" panose="00000400000000000000" pitchFamily="2" charset="-78"/>
            </a:endParaRPr>
          </a:p>
          <a:p>
            <a:pPr algn="r" rtl="1"/>
            <a:r>
              <a:rPr lang="fa-IR" sz="900" dirty="0">
                <a:solidFill>
                  <a:schemeClr val="bg1"/>
                </a:solidFill>
                <a:effectLst/>
                <a:latin typeface="Calibri" panose="020F0502020204030204" pitchFamily="34" charset="0"/>
                <a:ea typeface="Calibri" panose="020F0502020204030204" pitchFamily="34" charset="0"/>
                <a:cs typeface="B Homa" panose="00000400000000000000" pitchFamily="2" charset="-78"/>
              </a:rPr>
              <a:t> پژوهشکده مواد پیشرفته و انرژیهای نو</a:t>
            </a:r>
            <a:endParaRPr lang="en-US" sz="900" dirty="0">
              <a:solidFill>
                <a:schemeClr val="bg1"/>
              </a:solidFill>
            </a:endParaRPr>
          </a:p>
        </p:txBody>
      </p:sp>
    </p:spTree>
    <p:extLst>
      <p:ext uri="{BB962C8B-B14F-4D97-AF65-F5344CB8AC3E}">
        <p14:creationId xmlns:p14="http://schemas.microsoft.com/office/powerpoint/2010/main" val="65484786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529</TotalTime>
  <Words>522</Words>
  <Application>Microsoft Office PowerPoint</Application>
  <PresentationFormat>A4 Paper (210x297 mm)</PresentationFormat>
  <Paragraphs>56</Paragraphs>
  <Slides>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vt:i4>
      </vt:variant>
    </vt:vector>
  </HeadingPairs>
  <TitlesOfParts>
    <vt:vector size="8" baseType="lpstr">
      <vt:lpstr>Arial</vt:lpstr>
      <vt:lpstr>B Nazanin</vt:lpstr>
      <vt:lpstr>Calibri</vt:lpstr>
      <vt:lpstr>Calibri Light</vt:lpstr>
      <vt:lpstr>Palatino Linotype</vt:lpstr>
      <vt:lpstr>Office Theme</vt:lpstr>
      <vt:lpstr>منیزیم (فلز هزاره سوم)   ARTofMag</vt:lpstr>
      <vt:lpstr>آزمایشگاه فلزات فوق سبک ULAL  گروه فناوری های پیشرفته منیزیم Magnesium Advanced Technologies Group (MATEG)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منیزیم (فلز هزاره سوم)   ARTofMag</dc:title>
  <dc:creator>ahmad bahmani</dc:creator>
  <cp:lastModifiedBy>ahmad bahmani</cp:lastModifiedBy>
  <cp:revision>8</cp:revision>
  <dcterms:created xsi:type="dcterms:W3CDTF">2023-07-30T12:05:53Z</dcterms:created>
  <dcterms:modified xsi:type="dcterms:W3CDTF">2024-06-11T12:50:24Z</dcterms:modified>
</cp:coreProperties>
</file>